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42"/>
  </p:notesMasterIdLst>
  <p:handoutMasterIdLst>
    <p:handoutMasterId r:id="rId43"/>
  </p:handoutMasterIdLst>
  <p:sldIdLst>
    <p:sldId id="376"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 id="425" r:id="rId24"/>
    <p:sldId id="426" r:id="rId25"/>
    <p:sldId id="427" r:id="rId26"/>
    <p:sldId id="428" r:id="rId27"/>
    <p:sldId id="429" r:id="rId28"/>
    <p:sldId id="430" r:id="rId29"/>
    <p:sldId id="431" r:id="rId30"/>
    <p:sldId id="432" r:id="rId31"/>
    <p:sldId id="433" r:id="rId32"/>
    <p:sldId id="434" r:id="rId33"/>
    <p:sldId id="435" r:id="rId34"/>
    <p:sldId id="436" r:id="rId35"/>
    <p:sldId id="437" r:id="rId36"/>
    <p:sldId id="439" r:id="rId37"/>
    <p:sldId id="440" r:id="rId38"/>
    <p:sldId id="438" r:id="rId39"/>
    <p:sldId id="275" r:id="rId40"/>
    <p:sldId id="354" r:id="rId41"/>
  </p:sldIdLst>
  <p:sldSz cx="9144000" cy="6858000" type="screen4x3"/>
  <p:notesSz cx="6797675" cy="987425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Parker" initials="HP" lastIdx="15" clrIdx="0">
    <p:extLst>
      <p:ext uri="{19B8F6BF-5375-455C-9EA6-DF929625EA0E}">
        <p15:presenceInfo xmlns:p15="http://schemas.microsoft.com/office/powerpoint/2012/main" userId="S-1-5-21-1497911976-2574418539-4128011091-247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AADE4"/>
    <a:srgbClr val="0073CF"/>
    <a:srgbClr val="CCFFCC"/>
    <a:srgbClr val="003E72"/>
    <a:srgbClr val="003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69" autoAdjust="0"/>
    <p:restoredTop sz="93382" autoAdjust="0"/>
  </p:normalViewPr>
  <p:slideViewPr>
    <p:cSldViewPr>
      <p:cViewPr varScale="1">
        <p:scale>
          <a:sx n="85" d="100"/>
          <a:sy n="85" d="100"/>
        </p:scale>
        <p:origin x="1746"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03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5C88F-EC88-48F4-A28E-1D20116BF5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515E27A-F95F-4880-B509-3EDE46839EF9}">
      <dgm:prSet phldrT="[Text]"/>
      <dgm:spPr/>
      <dgm:t>
        <a:bodyPr/>
        <a:lstStyle/>
        <a:p>
          <a:r>
            <a:rPr lang="en-US" dirty="0" smtClean="0"/>
            <a:t>Claire Cahill (SAH)</a:t>
          </a:r>
          <a:endParaRPr lang="en-US" dirty="0"/>
        </a:p>
      </dgm:t>
    </dgm:pt>
    <dgm:pt modelId="{69DBAD0C-14FF-4E8F-98B1-AE1FEAF0E883}" type="parTrans" cxnId="{09B6110B-0BF4-422E-84E6-07A9A1CCDAD0}">
      <dgm:prSet/>
      <dgm:spPr/>
      <dgm:t>
        <a:bodyPr/>
        <a:lstStyle/>
        <a:p>
          <a:endParaRPr lang="en-US"/>
        </a:p>
      </dgm:t>
    </dgm:pt>
    <dgm:pt modelId="{C1951EED-9FBD-47D8-A700-5DC68F3816B8}" type="sibTrans" cxnId="{09B6110B-0BF4-422E-84E6-07A9A1CCDAD0}">
      <dgm:prSet/>
      <dgm:spPr/>
      <dgm:t>
        <a:bodyPr/>
        <a:lstStyle/>
        <a:p>
          <a:endParaRPr lang="en-US"/>
        </a:p>
      </dgm:t>
    </dgm:pt>
    <dgm:pt modelId="{5634FD16-A9E8-4178-AB79-05046E1382FD}">
      <dgm:prSet phldrT="[Text]"/>
      <dgm:spPr/>
      <dgm:t>
        <a:bodyPr/>
        <a:lstStyle/>
        <a:p>
          <a:r>
            <a:rPr lang="en-US" dirty="0" smtClean="0"/>
            <a:t>Paul Humphreys (FSG)</a:t>
          </a:r>
          <a:endParaRPr lang="en-US" dirty="0"/>
        </a:p>
      </dgm:t>
    </dgm:pt>
    <dgm:pt modelId="{EAEA2870-655B-43F3-9B6F-AE5631430D46}" type="parTrans" cxnId="{9C087E34-73E4-4B3A-B428-96702B5689BA}">
      <dgm:prSet/>
      <dgm:spPr/>
      <dgm:t>
        <a:bodyPr/>
        <a:lstStyle/>
        <a:p>
          <a:endParaRPr lang="en-US"/>
        </a:p>
      </dgm:t>
    </dgm:pt>
    <dgm:pt modelId="{9D2A1A83-5F07-43CB-BBD2-3D628F6FB4FB}" type="sibTrans" cxnId="{9C087E34-73E4-4B3A-B428-96702B5689BA}">
      <dgm:prSet/>
      <dgm:spPr/>
      <dgm:t>
        <a:bodyPr/>
        <a:lstStyle/>
        <a:p>
          <a:endParaRPr lang="en-US"/>
        </a:p>
      </dgm:t>
    </dgm:pt>
    <dgm:pt modelId="{7DF222E2-CB34-470D-A539-88A3CE1659F6}">
      <dgm:prSet phldrT="[Text]"/>
      <dgm:spPr/>
      <dgm:t>
        <a:bodyPr/>
        <a:lstStyle/>
        <a:p>
          <a:r>
            <a:rPr lang="en-US" dirty="0" smtClean="0"/>
            <a:t>Mike Sinclair (C&amp;RA)</a:t>
          </a:r>
          <a:endParaRPr lang="en-US" dirty="0"/>
        </a:p>
      </dgm:t>
    </dgm:pt>
    <dgm:pt modelId="{58616750-9503-4116-924A-4BA042CD8D3F}" type="parTrans" cxnId="{754F6C9A-0400-4FCA-8298-79F668D98F9D}">
      <dgm:prSet/>
      <dgm:spPr/>
      <dgm:t>
        <a:bodyPr/>
        <a:lstStyle/>
        <a:p>
          <a:endParaRPr lang="en-US"/>
        </a:p>
      </dgm:t>
    </dgm:pt>
    <dgm:pt modelId="{6F852858-B67E-425B-9134-460BF96419D3}" type="sibTrans" cxnId="{754F6C9A-0400-4FCA-8298-79F668D98F9D}">
      <dgm:prSet/>
      <dgm:spPr/>
      <dgm:t>
        <a:bodyPr/>
        <a:lstStyle/>
        <a:p>
          <a:endParaRPr lang="en-US"/>
        </a:p>
      </dgm:t>
    </dgm:pt>
    <dgm:pt modelId="{809990FF-C6BA-4C2C-A24D-6170591B3119}">
      <dgm:prSet phldrT="[Text]"/>
      <dgm:spPr/>
      <dgm:t>
        <a:bodyPr/>
        <a:lstStyle/>
        <a:p>
          <a:r>
            <a:rPr lang="en-US" dirty="0" smtClean="0"/>
            <a:t>Sarah McCreary (FP&amp;A)</a:t>
          </a:r>
          <a:endParaRPr lang="en-US" dirty="0"/>
        </a:p>
      </dgm:t>
    </dgm:pt>
    <dgm:pt modelId="{D29254CB-267E-4B61-9B0C-751E36170DAE}" type="parTrans" cxnId="{CE5F25EE-420A-4576-AC11-AD1D90571306}">
      <dgm:prSet/>
      <dgm:spPr/>
      <dgm:t>
        <a:bodyPr/>
        <a:lstStyle/>
        <a:p>
          <a:endParaRPr lang="en-US"/>
        </a:p>
      </dgm:t>
    </dgm:pt>
    <dgm:pt modelId="{099C80A3-8566-4E2B-A6C9-7B61675D02CA}" type="sibTrans" cxnId="{CE5F25EE-420A-4576-AC11-AD1D90571306}">
      <dgm:prSet/>
      <dgm:spPr/>
      <dgm:t>
        <a:bodyPr/>
        <a:lstStyle/>
        <a:p>
          <a:endParaRPr lang="en-US"/>
        </a:p>
      </dgm:t>
    </dgm:pt>
    <dgm:pt modelId="{9F614D48-60CB-4E68-A999-3381788F484D}">
      <dgm:prSet phldrT="[Text]"/>
      <dgm:spPr/>
      <dgm:t>
        <a:bodyPr/>
        <a:lstStyle/>
        <a:p>
          <a:r>
            <a:rPr lang="en-US" dirty="0" smtClean="0"/>
            <a:t>Paul Bloomfield (FP&amp;A)</a:t>
          </a:r>
          <a:endParaRPr lang="en-US" dirty="0"/>
        </a:p>
      </dgm:t>
    </dgm:pt>
    <dgm:pt modelId="{4E7847FB-62F3-4D1C-8C37-29396BAAF393}" type="parTrans" cxnId="{11C21071-8003-4465-94AE-396091F8D6E6}">
      <dgm:prSet/>
      <dgm:spPr/>
      <dgm:t>
        <a:bodyPr/>
        <a:lstStyle/>
        <a:p>
          <a:endParaRPr lang="en-US"/>
        </a:p>
      </dgm:t>
    </dgm:pt>
    <dgm:pt modelId="{DCDFD51B-38FC-4E65-912C-2DF988B99F97}" type="sibTrans" cxnId="{11C21071-8003-4465-94AE-396091F8D6E6}">
      <dgm:prSet/>
      <dgm:spPr/>
      <dgm:t>
        <a:bodyPr/>
        <a:lstStyle/>
        <a:p>
          <a:endParaRPr lang="en-US"/>
        </a:p>
      </dgm:t>
    </dgm:pt>
    <dgm:pt modelId="{8793E9E9-F9A6-4906-AF66-F8F15EB23913}">
      <dgm:prSet phldrT="[Text]"/>
      <dgm:spPr/>
      <dgm:t>
        <a:bodyPr/>
        <a:lstStyle/>
        <a:p>
          <a:r>
            <a:rPr lang="en-US" dirty="0" smtClean="0"/>
            <a:t>Helen Parker (Training)</a:t>
          </a:r>
          <a:endParaRPr lang="en-US" dirty="0"/>
        </a:p>
      </dgm:t>
    </dgm:pt>
    <dgm:pt modelId="{E8F0968E-63C0-4509-887A-0E98274759B6}" type="parTrans" cxnId="{0F8913BF-7A2B-46A7-9F55-117C34E86DB6}">
      <dgm:prSet/>
      <dgm:spPr/>
      <dgm:t>
        <a:bodyPr/>
        <a:lstStyle/>
        <a:p>
          <a:endParaRPr lang="en-US"/>
        </a:p>
      </dgm:t>
    </dgm:pt>
    <dgm:pt modelId="{011277E8-E83C-4ED4-AC8E-29E3F9880AB7}" type="sibTrans" cxnId="{0F8913BF-7A2B-46A7-9F55-117C34E86DB6}">
      <dgm:prSet/>
      <dgm:spPr/>
      <dgm:t>
        <a:bodyPr/>
        <a:lstStyle/>
        <a:p>
          <a:endParaRPr lang="en-US"/>
        </a:p>
      </dgm:t>
    </dgm:pt>
    <dgm:pt modelId="{92B76A70-9566-4AAE-851A-2C0ECA31F2DD}">
      <dgm:prSet phldrT="[Text]"/>
      <dgm:spPr/>
      <dgm:t>
        <a:bodyPr/>
        <a:lstStyle/>
        <a:p>
          <a:r>
            <a:rPr lang="en-US" dirty="0" smtClean="0"/>
            <a:t>Lucy Harney (Director’s Office)</a:t>
          </a:r>
          <a:endParaRPr lang="en-US" dirty="0"/>
        </a:p>
      </dgm:t>
    </dgm:pt>
    <dgm:pt modelId="{7373EEDE-1456-4506-BF90-526543C655F7}" type="parTrans" cxnId="{7B939C57-4C0A-4C1C-840F-51A422C26630}">
      <dgm:prSet/>
      <dgm:spPr/>
      <dgm:t>
        <a:bodyPr/>
        <a:lstStyle/>
        <a:p>
          <a:endParaRPr lang="en-US"/>
        </a:p>
      </dgm:t>
    </dgm:pt>
    <dgm:pt modelId="{F61CC7A8-7391-46D0-AA9D-6B10B9CD5663}" type="sibTrans" cxnId="{7B939C57-4C0A-4C1C-840F-51A422C26630}">
      <dgm:prSet/>
      <dgm:spPr/>
      <dgm:t>
        <a:bodyPr/>
        <a:lstStyle/>
        <a:p>
          <a:endParaRPr lang="en-US"/>
        </a:p>
      </dgm:t>
    </dgm:pt>
    <dgm:pt modelId="{507DC735-EF4A-4654-B019-312968D00993}" type="pres">
      <dgm:prSet presAssocID="{7945C88F-EC88-48F4-A28E-1D20116BF53F}" presName="linear" presStyleCnt="0">
        <dgm:presLayoutVars>
          <dgm:dir/>
          <dgm:animLvl val="lvl"/>
          <dgm:resizeHandles val="exact"/>
        </dgm:presLayoutVars>
      </dgm:prSet>
      <dgm:spPr/>
      <dgm:t>
        <a:bodyPr/>
        <a:lstStyle/>
        <a:p>
          <a:endParaRPr lang="en-US"/>
        </a:p>
      </dgm:t>
    </dgm:pt>
    <dgm:pt modelId="{E05F43F7-2677-48EF-A7CC-2A76E67EE8AD}" type="pres">
      <dgm:prSet presAssocID="{3515E27A-F95F-4880-B509-3EDE46839EF9}" presName="parentLin" presStyleCnt="0"/>
      <dgm:spPr/>
    </dgm:pt>
    <dgm:pt modelId="{3CBBE0D4-B5CE-412D-87FF-A6ACDAE0AC34}" type="pres">
      <dgm:prSet presAssocID="{3515E27A-F95F-4880-B509-3EDE46839EF9}" presName="parentLeftMargin" presStyleLbl="node1" presStyleIdx="0" presStyleCnt="7"/>
      <dgm:spPr/>
      <dgm:t>
        <a:bodyPr/>
        <a:lstStyle/>
        <a:p>
          <a:endParaRPr lang="en-US"/>
        </a:p>
      </dgm:t>
    </dgm:pt>
    <dgm:pt modelId="{39A280D6-5C6F-472F-818E-CE573B2B4EE3}" type="pres">
      <dgm:prSet presAssocID="{3515E27A-F95F-4880-B509-3EDE46839EF9}" presName="parentText" presStyleLbl="node1" presStyleIdx="0" presStyleCnt="7">
        <dgm:presLayoutVars>
          <dgm:chMax val="0"/>
          <dgm:bulletEnabled val="1"/>
        </dgm:presLayoutVars>
      </dgm:prSet>
      <dgm:spPr/>
      <dgm:t>
        <a:bodyPr/>
        <a:lstStyle/>
        <a:p>
          <a:endParaRPr lang="en-US"/>
        </a:p>
      </dgm:t>
    </dgm:pt>
    <dgm:pt modelId="{AFB5B98A-E385-4C5B-98E9-DBCD93655A89}" type="pres">
      <dgm:prSet presAssocID="{3515E27A-F95F-4880-B509-3EDE46839EF9}" presName="negativeSpace" presStyleCnt="0"/>
      <dgm:spPr/>
    </dgm:pt>
    <dgm:pt modelId="{885E4AFC-32A8-4493-AD7F-3CF1D4AFF707}" type="pres">
      <dgm:prSet presAssocID="{3515E27A-F95F-4880-B509-3EDE46839EF9}" presName="childText" presStyleLbl="conFgAcc1" presStyleIdx="0" presStyleCnt="7">
        <dgm:presLayoutVars>
          <dgm:bulletEnabled val="1"/>
        </dgm:presLayoutVars>
      </dgm:prSet>
      <dgm:spPr/>
    </dgm:pt>
    <dgm:pt modelId="{0AB4CD02-1D47-41F3-9EAB-891F8E561CE7}" type="pres">
      <dgm:prSet presAssocID="{C1951EED-9FBD-47D8-A700-5DC68F3816B8}" presName="spaceBetweenRectangles" presStyleCnt="0"/>
      <dgm:spPr/>
    </dgm:pt>
    <dgm:pt modelId="{CD3CD11B-C40A-485E-A69E-B60FC0BA642A}" type="pres">
      <dgm:prSet presAssocID="{5634FD16-A9E8-4178-AB79-05046E1382FD}" presName="parentLin" presStyleCnt="0"/>
      <dgm:spPr/>
    </dgm:pt>
    <dgm:pt modelId="{EA0410F3-B10F-4D24-99F9-9F455FE1C6F5}" type="pres">
      <dgm:prSet presAssocID="{5634FD16-A9E8-4178-AB79-05046E1382FD}" presName="parentLeftMargin" presStyleLbl="node1" presStyleIdx="0" presStyleCnt="7"/>
      <dgm:spPr/>
      <dgm:t>
        <a:bodyPr/>
        <a:lstStyle/>
        <a:p>
          <a:endParaRPr lang="en-US"/>
        </a:p>
      </dgm:t>
    </dgm:pt>
    <dgm:pt modelId="{4985B1C2-7322-4FB0-B6C2-6F940169A96A}" type="pres">
      <dgm:prSet presAssocID="{5634FD16-A9E8-4178-AB79-05046E1382FD}" presName="parentText" presStyleLbl="node1" presStyleIdx="1" presStyleCnt="7">
        <dgm:presLayoutVars>
          <dgm:chMax val="0"/>
          <dgm:bulletEnabled val="1"/>
        </dgm:presLayoutVars>
      </dgm:prSet>
      <dgm:spPr/>
      <dgm:t>
        <a:bodyPr/>
        <a:lstStyle/>
        <a:p>
          <a:endParaRPr lang="en-US"/>
        </a:p>
      </dgm:t>
    </dgm:pt>
    <dgm:pt modelId="{BE04AD61-107C-44A1-A85E-9ED79A21426B}" type="pres">
      <dgm:prSet presAssocID="{5634FD16-A9E8-4178-AB79-05046E1382FD}" presName="negativeSpace" presStyleCnt="0"/>
      <dgm:spPr/>
    </dgm:pt>
    <dgm:pt modelId="{BAFAD09A-4C94-413C-B542-D4F17E94F9A6}" type="pres">
      <dgm:prSet presAssocID="{5634FD16-A9E8-4178-AB79-05046E1382FD}" presName="childText" presStyleLbl="conFgAcc1" presStyleIdx="1" presStyleCnt="7">
        <dgm:presLayoutVars>
          <dgm:bulletEnabled val="1"/>
        </dgm:presLayoutVars>
      </dgm:prSet>
      <dgm:spPr/>
    </dgm:pt>
    <dgm:pt modelId="{D0BFA00C-846C-4A16-A5B2-B7DF28C38880}" type="pres">
      <dgm:prSet presAssocID="{9D2A1A83-5F07-43CB-BBD2-3D628F6FB4FB}" presName="spaceBetweenRectangles" presStyleCnt="0"/>
      <dgm:spPr/>
    </dgm:pt>
    <dgm:pt modelId="{77E692BC-92B3-474C-9AC8-4C4A1FD52CF4}" type="pres">
      <dgm:prSet presAssocID="{7DF222E2-CB34-470D-A539-88A3CE1659F6}" presName="parentLin" presStyleCnt="0"/>
      <dgm:spPr/>
    </dgm:pt>
    <dgm:pt modelId="{709101B2-3CA4-4EC0-A82E-F3D39CA73000}" type="pres">
      <dgm:prSet presAssocID="{7DF222E2-CB34-470D-A539-88A3CE1659F6}" presName="parentLeftMargin" presStyleLbl="node1" presStyleIdx="1" presStyleCnt="7"/>
      <dgm:spPr/>
      <dgm:t>
        <a:bodyPr/>
        <a:lstStyle/>
        <a:p>
          <a:endParaRPr lang="en-US"/>
        </a:p>
      </dgm:t>
    </dgm:pt>
    <dgm:pt modelId="{F5551F4C-E468-4405-A742-E2973A66CB46}" type="pres">
      <dgm:prSet presAssocID="{7DF222E2-CB34-470D-A539-88A3CE1659F6}" presName="parentText" presStyleLbl="node1" presStyleIdx="2" presStyleCnt="7">
        <dgm:presLayoutVars>
          <dgm:chMax val="0"/>
          <dgm:bulletEnabled val="1"/>
        </dgm:presLayoutVars>
      </dgm:prSet>
      <dgm:spPr/>
      <dgm:t>
        <a:bodyPr/>
        <a:lstStyle/>
        <a:p>
          <a:endParaRPr lang="en-US"/>
        </a:p>
      </dgm:t>
    </dgm:pt>
    <dgm:pt modelId="{F790CDF6-E740-45E0-8238-3EB7DAA7DCDF}" type="pres">
      <dgm:prSet presAssocID="{7DF222E2-CB34-470D-A539-88A3CE1659F6}" presName="negativeSpace" presStyleCnt="0"/>
      <dgm:spPr/>
    </dgm:pt>
    <dgm:pt modelId="{A67C7CFA-5F13-408F-9020-33A9D543FAF9}" type="pres">
      <dgm:prSet presAssocID="{7DF222E2-CB34-470D-A539-88A3CE1659F6}" presName="childText" presStyleLbl="conFgAcc1" presStyleIdx="2" presStyleCnt="7">
        <dgm:presLayoutVars>
          <dgm:bulletEnabled val="1"/>
        </dgm:presLayoutVars>
      </dgm:prSet>
      <dgm:spPr/>
    </dgm:pt>
    <dgm:pt modelId="{3845DF41-665F-4C63-83AE-DDDC96AE22F2}" type="pres">
      <dgm:prSet presAssocID="{6F852858-B67E-425B-9134-460BF96419D3}" presName="spaceBetweenRectangles" presStyleCnt="0"/>
      <dgm:spPr/>
    </dgm:pt>
    <dgm:pt modelId="{5F53EAEC-AFD3-4282-9D1A-8493E43B0D79}" type="pres">
      <dgm:prSet presAssocID="{809990FF-C6BA-4C2C-A24D-6170591B3119}" presName="parentLin" presStyleCnt="0"/>
      <dgm:spPr/>
    </dgm:pt>
    <dgm:pt modelId="{869E629C-F711-41F5-828F-686384937906}" type="pres">
      <dgm:prSet presAssocID="{809990FF-C6BA-4C2C-A24D-6170591B3119}" presName="parentLeftMargin" presStyleLbl="node1" presStyleIdx="2" presStyleCnt="7"/>
      <dgm:spPr/>
      <dgm:t>
        <a:bodyPr/>
        <a:lstStyle/>
        <a:p>
          <a:endParaRPr lang="en-US"/>
        </a:p>
      </dgm:t>
    </dgm:pt>
    <dgm:pt modelId="{9609C783-57B1-476E-A6C5-633E65735B99}" type="pres">
      <dgm:prSet presAssocID="{809990FF-C6BA-4C2C-A24D-6170591B3119}" presName="parentText" presStyleLbl="node1" presStyleIdx="3" presStyleCnt="7">
        <dgm:presLayoutVars>
          <dgm:chMax val="0"/>
          <dgm:bulletEnabled val="1"/>
        </dgm:presLayoutVars>
      </dgm:prSet>
      <dgm:spPr/>
      <dgm:t>
        <a:bodyPr/>
        <a:lstStyle/>
        <a:p>
          <a:endParaRPr lang="en-US"/>
        </a:p>
      </dgm:t>
    </dgm:pt>
    <dgm:pt modelId="{FAE81A18-CE83-40B8-8281-D7A200B9D4C2}" type="pres">
      <dgm:prSet presAssocID="{809990FF-C6BA-4C2C-A24D-6170591B3119}" presName="negativeSpace" presStyleCnt="0"/>
      <dgm:spPr/>
    </dgm:pt>
    <dgm:pt modelId="{18BFF02B-9EA8-4CF3-A19E-711780247E29}" type="pres">
      <dgm:prSet presAssocID="{809990FF-C6BA-4C2C-A24D-6170591B3119}" presName="childText" presStyleLbl="conFgAcc1" presStyleIdx="3" presStyleCnt="7">
        <dgm:presLayoutVars>
          <dgm:bulletEnabled val="1"/>
        </dgm:presLayoutVars>
      </dgm:prSet>
      <dgm:spPr/>
    </dgm:pt>
    <dgm:pt modelId="{331E5BB9-988E-4804-BDD6-87B22F2C9A31}" type="pres">
      <dgm:prSet presAssocID="{099C80A3-8566-4E2B-A6C9-7B61675D02CA}" presName="spaceBetweenRectangles" presStyleCnt="0"/>
      <dgm:spPr/>
    </dgm:pt>
    <dgm:pt modelId="{018B090E-053D-4E50-8736-8CC83E5B3DC6}" type="pres">
      <dgm:prSet presAssocID="{9F614D48-60CB-4E68-A999-3381788F484D}" presName="parentLin" presStyleCnt="0"/>
      <dgm:spPr/>
    </dgm:pt>
    <dgm:pt modelId="{D0EC241F-F44A-4882-8BA4-AD854B551997}" type="pres">
      <dgm:prSet presAssocID="{9F614D48-60CB-4E68-A999-3381788F484D}" presName="parentLeftMargin" presStyleLbl="node1" presStyleIdx="3" presStyleCnt="7"/>
      <dgm:spPr/>
      <dgm:t>
        <a:bodyPr/>
        <a:lstStyle/>
        <a:p>
          <a:endParaRPr lang="en-US"/>
        </a:p>
      </dgm:t>
    </dgm:pt>
    <dgm:pt modelId="{04CC00CF-C70D-491D-A1E4-339AA53BB835}" type="pres">
      <dgm:prSet presAssocID="{9F614D48-60CB-4E68-A999-3381788F484D}" presName="parentText" presStyleLbl="node1" presStyleIdx="4" presStyleCnt="7">
        <dgm:presLayoutVars>
          <dgm:chMax val="0"/>
          <dgm:bulletEnabled val="1"/>
        </dgm:presLayoutVars>
      </dgm:prSet>
      <dgm:spPr/>
      <dgm:t>
        <a:bodyPr/>
        <a:lstStyle/>
        <a:p>
          <a:endParaRPr lang="en-US"/>
        </a:p>
      </dgm:t>
    </dgm:pt>
    <dgm:pt modelId="{4E4E4E28-4D24-498B-8C35-8B6CAD133F63}" type="pres">
      <dgm:prSet presAssocID="{9F614D48-60CB-4E68-A999-3381788F484D}" presName="negativeSpace" presStyleCnt="0"/>
      <dgm:spPr/>
    </dgm:pt>
    <dgm:pt modelId="{487409CF-B3A8-4FCE-8B92-304002809737}" type="pres">
      <dgm:prSet presAssocID="{9F614D48-60CB-4E68-A999-3381788F484D}" presName="childText" presStyleLbl="conFgAcc1" presStyleIdx="4" presStyleCnt="7">
        <dgm:presLayoutVars>
          <dgm:bulletEnabled val="1"/>
        </dgm:presLayoutVars>
      </dgm:prSet>
      <dgm:spPr/>
    </dgm:pt>
    <dgm:pt modelId="{BA3B3285-9069-4546-80FA-848856EC2B95}" type="pres">
      <dgm:prSet presAssocID="{DCDFD51B-38FC-4E65-912C-2DF988B99F97}" presName="spaceBetweenRectangles" presStyleCnt="0"/>
      <dgm:spPr/>
    </dgm:pt>
    <dgm:pt modelId="{E1568FD5-8E85-4B73-80DE-53A58F17FFC9}" type="pres">
      <dgm:prSet presAssocID="{8793E9E9-F9A6-4906-AF66-F8F15EB23913}" presName="parentLin" presStyleCnt="0"/>
      <dgm:spPr/>
    </dgm:pt>
    <dgm:pt modelId="{A42C6FE5-9D9F-48AF-9A73-A87A1B2D2EDD}" type="pres">
      <dgm:prSet presAssocID="{8793E9E9-F9A6-4906-AF66-F8F15EB23913}" presName="parentLeftMargin" presStyleLbl="node1" presStyleIdx="4" presStyleCnt="7"/>
      <dgm:spPr/>
      <dgm:t>
        <a:bodyPr/>
        <a:lstStyle/>
        <a:p>
          <a:endParaRPr lang="en-US"/>
        </a:p>
      </dgm:t>
    </dgm:pt>
    <dgm:pt modelId="{D6F0BA78-89B1-4473-B5C8-5DB32114E10D}" type="pres">
      <dgm:prSet presAssocID="{8793E9E9-F9A6-4906-AF66-F8F15EB23913}" presName="parentText" presStyleLbl="node1" presStyleIdx="5" presStyleCnt="7">
        <dgm:presLayoutVars>
          <dgm:chMax val="0"/>
          <dgm:bulletEnabled val="1"/>
        </dgm:presLayoutVars>
      </dgm:prSet>
      <dgm:spPr/>
      <dgm:t>
        <a:bodyPr/>
        <a:lstStyle/>
        <a:p>
          <a:endParaRPr lang="en-US"/>
        </a:p>
      </dgm:t>
    </dgm:pt>
    <dgm:pt modelId="{9B7D295D-F6C0-4EBF-B447-E85E6374E011}" type="pres">
      <dgm:prSet presAssocID="{8793E9E9-F9A6-4906-AF66-F8F15EB23913}" presName="negativeSpace" presStyleCnt="0"/>
      <dgm:spPr/>
    </dgm:pt>
    <dgm:pt modelId="{46626F5C-A14A-4130-AC70-7AF1825B0454}" type="pres">
      <dgm:prSet presAssocID="{8793E9E9-F9A6-4906-AF66-F8F15EB23913}" presName="childText" presStyleLbl="conFgAcc1" presStyleIdx="5" presStyleCnt="7">
        <dgm:presLayoutVars>
          <dgm:bulletEnabled val="1"/>
        </dgm:presLayoutVars>
      </dgm:prSet>
      <dgm:spPr/>
    </dgm:pt>
    <dgm:pt modelId="{9412168C-47BE-4987-A5F9-3A67989C2939}" type="pres">
      <dgm:prSet presAssocID="{011277E8-E83C-4ED4-AC8E-29E3F9880AB7}" presName="spaceBetweenRectangles" presStyleCnt="0"/>
      <dgm:spPr/>
    </dgm:pt>
    <dgm:pt modelId="{89BF1086-8D33-438D-99AB-012C3FA18219}" type="pres">
      <dgm:prSet presAssocID="{92B76A70-9566-4AAE-851A-2C0ECA31F2DD}" presName="parentLin" presStyleCnt="0"/>
      <dgm:spPr/>
    </dgm:pt>
    <dgm:pt modelId="{21665419-C70A-4CF4-A1A1-36C7DEB528E8}" type="pres">
      <dgm:prSet presAssocID="{92B76A70-9566-4AAE-851A-2C0ECA31F2DD}" presName="parentLeftMargin" presStyleLbl="node1" presStyleIdx="5" presStyleCnt="7"/>
      <dgm:spPr/>
      <dgm:t>
        <a:bodyPr/>
        <a:lstStyle/>
        <a:p>
          <a:endParaRPr lang="en-US"/>
        </a:p>
      </dgm:t>
    </dgm:pt>
    <dgm:pt modelId="{8EA77153-7BA8-4D93-90BE-3A46BD01ECCD}" type="pres">
      <dgm:prSet presAssocID="{92B76A70-9566-4AAE-851A-2C0ECA31F2DD}" presName="parentText" presStyleLbl="node1" presStyleIdx="6" presStyleCnt="7">
        <dgm:presLayoutVars>
          <dgm:chMax val="0"/>
          <dgm:bulletEnabled val="1"/>
        </dgm:presLayoutVars>
      </dgm:prSet>
      <dgm:spPr/>
      <dgm:t>
        <a:bodyPr/>
        <a:lstStyle/>
        <a:p>
          <a:endParaRPr lang="en-US"/>
        </a:p>
      </dgm:t>
    </dgm:pt>
    <dgm:pt modelId="{BFDB69B9-6062-400F-8A84-B0B2DBE07179}" type="pres">
      <dgm:prSet presAssocID="{92B76A70-9566-4AAE-851A-2C0ECA31F2DD}" presName="negativeSpace" presStyleCnt="0"/>
      <dgm:spPr/>
    </dgm:pt>
    <dgm:pt modelId="{D3A7A189-C287-4DE6-A322-114C90C90613}" type="pres">
      <dgm:prSet presAssocID="{92B76A70-9566-4AAE-851A-2C0ECA31F2DD}" presName="childText" presStyleLbl="conFgAcc1" presStyleIdx="6" presStyleCnt="7">
        <dgm:presLayoutVars>
          <dgm:bulletEnabled val="1"/>
        </dgm:presLayoutVars>
      </dgm:prSet>
      <dgm:spPr/>
    </dgm:pt>
  </dgm:ptLst>
  <dgm:cxnLst>
    <dgm:cxn modelId="{7B939C57-4C0A-4C1C-840F-51A422C26630}" srcId="{7945C88F-EC88-48F4-A28E-1D20116BF53F}" destId="{92B76A70-9566-4AAE-851A-2C0ECA31F2DD}" srcOrd="6" destOrd="0" parTransId="{7373EEDE-1456-4506-BF90-526543C655F7}" sibTransId="{F61CC7A8-7391-46D0-AA9D-6B10B9CD5663}"/>
    <dgm:cxn modelId="{0AC440AD-8640-4A14-8946-B577225F5E24}" type="presOf" srcId="{8793E9E9-F9A6-4906-AF66-F8F15EB23913}" destId="{A42C6FE5-9D9F-48AF-9A73-A87A1B2D2EDD}" srcOrd="0" destOrd="0" presId="urn:microsoft.com/office/officeart/2005/8/layout/list1"/>
    <dgm:cxn modelId="{D4926B6C-904D-4766-9FB6-08B6E108CCC5}" type="presOf" srcId="{3515E27A-F95F-4880-B509-3EDE46839EF9}" destId="{39A280D6-5C6F-472F-818E-CE573B2B4EE3}" srcOrd="1" destOrd="0" presId="urn:microsoft.com/office/officeart/2005/8/layout/list1"/>
    <dgm:cxn modelId="{48F1BF34-37F3-45DE-8BC2-3D3039BC012B}" type="presOf" srcId="{92B76A70-9566-4AAE-851A-2C0ECA31F2DD}" destId="{21665419-C70A-4CF4-A1A1-36C7DEB528E8}" srcOrd="0" destOrd="0" presId="urn:microsoft.com/office/officeart/2005/8/layout/list1"/>
    <dgm:cxn modelId="{04CC65BF-4F7D-4D74-B6BE-A4443EF57D42}" type="presOf" srcId="{7DF222E2-CB34-470D-A539-88A3CE1659F6}" destId="{709101B2-3CA4-4EC0-A82E-F3D39CA73000}" srcOrd="0" destOrd="0" presId="urn:microsoft.com/office/officeart/2005/8/layout/list1"/>
    <dgm:cxn modelId="{ED16BCF3-882B-41D3-8E2D-9239847F7A58}" type="presOf" srcId="{3515E27A-F95F-4880-B509-3EDE46839EF9}" destId="{3CBBE0D4-B5CE-412D-87FF-A6ACDAE0AC34}" srcOrd="0" destOrd="0" presId="urn:microsoft.com/office/officeart/2005/8/layout/list1"/>
    <dgm:cxn modelId="{C60B7035-AD0F-4434-BDB9-943B06AF52C4}" type="presOf" srcId="{9F614D48-60CB-4E68-A999-3381788F484D}" destId="{D0EC241F-F44A-4882-8BA4-AD854B551997}" srcOrd="0" destOrd="0" presId="urn:microsoft.com/office/officeart/2005/8/layout/list1"/>
    <dgm:cxn modelId="{C465CCA5-EED4-404C-BF98-45071D7D56DF}" type="presOf" srcId="{809990FF-C6BA-4C2C-A24D-6170591B3119}" destId="{9609C783-57B1-476E-A6C5-633E65735B99}" srcOrd="1" destOrd="0" presId="urn:microsoft.com/office/officeart/2005/8/layout/list1"/>
    <dgm:cxn modelId="{763B499E-232C-4B3D-B686-893D99470453}" type="presOf" srcId="{8793E9E9-F9A6-4906-AF66-F8F15EB23913}" destId="{D6F0BA78-89B1-4473-B5C8-5DB32114E10D}" srcOrd="1" destOrd="0" presId="urn:microsoft.com/office/officeart/2005/8/layout/list1"/>
    <dgm:cxn modelId="{754F6C9A-0400-4FCA-8298-79F668D98F9D}" srcId="{7945C88F-EC88-48F4-A28E-1D20116BF53F}" destId="{7DF222E2-CB34-470D-A539-88A3CE1659F6}" srcOrd="2" destOrd="0" parTransId="{58616750-9503-4116-924A-4BA042CD8D3F}" sibTransId="{6F852858-B67E-425B-9134-460BF96419D3}"/>
    <dgm:cxn modelId="{4DC88C4D-811A-46BE-BC72-DAA65F4B6135}" type="presOf" srcId="{809990FF-C6BA-4C2C-A24D-6170591B3119}" destId="{869E629C-F711-41F5-828F-686384937906}" srcOrd="0" destOrd="0" presId="urn:microsoft.com/office/officeart/2005/8/layout/list1"/>
    <dgm:cxn modelId="{11C21071-8003-4465-94AE-396091F8D6E6}" srcId="{7945C88F-EC88-48F4-A28E-1D20116BF53F}" destId="{9F614D48-60CB-4E68-A999-3381788F484D}" srcOrd="4" destOrd="0" parTransId="{4E7847FB-62F3-4D1C-8C37-29396BAAF393}" sibTransId="{DCDFD51B-38FC-4E65-912C-2DF988B99F97}"/>
    <dgm:cxn modelId="{CE5F25EE-420A-4576-AC11-AD1D90571306}" srcId="{7945C88F-EC88-48F4-A28E-1D20116BF53F}" destId="{809990FF-C6BA-4C2C-A24D-6170591B3119}" srcOrd="3" destOrd="0" parTransId="{D29254CB-267E-4B61-9B0C-751E36170DAE}" sibTransId="{099C80A3-8566-4E2B-A6C9-7B61675D02CA}"/>
    <dgm:cxn modelId="{B839C933-B77F-4950-A332-22414A7C9F51}" type="presOf" srcId="{9F614D48-60CB-4E68-A999-3381788F484D}" destId="{04CC00CF-C70D-491D-A1E4-339AA53BB835}" srcOrd="1" destOrd="0" presId="urn:microsoft.com/office/officeart/2005/8/layout/list1"/>
    <dgm:cxn modelId="{437BAABC-7BB3-46B1-97E1-9F6A477DB951}" type="presOf" srcId="{92B76A70-9566-4AAE-851A-2C0ECA31F2DD}" destId="{8EA77153-7BA8-4D93-90BE-3A46BD01ECCD}" srcOrd="1" destOrd="0" presId="urn:microsoft.com/office/officeart/2005/8/layout/list1"/>
    <dgm:cxn modelId="{EEBED06C-CA07-4549-B749-CBE8BDD8352E}" type="presOf" srcId="{5634FD16-A9E8-4178-AB79-05046E1382FD}" destId="{EA0410F3-B10F-4D24-99F9-9F455FE1C6F5}" srcOrd="0" destOrd="0" presId="urn:microsoft.com/office/officeart/2005/8/layout/list1"/>
    <dgm:cxn modelId="{CCA6BB64-F72B-4C6D-8232-21BDDC6ABEC4}" type="presOf" srcId="{7945C88F-EC88-48F4-A28E-1D20116BF53F}" destId="{507DC735-EF4A-4654-B019-312968D00993}" srcOrd="0" destOrd="0" presId="urn:microsoft.com/office/officeart/2005/8/layout/list1"/>
    <dgm:cxn modelId="{09B6110B-0BF4-422E-84E6-07A9A1CCDAD0}" srcId="{7945C88F-EC88-48F4-A28E-1D20116BF53F}" destId="{3515E27A-F95F-4880-B509-3EDE46839EF9}" srcOrd="0" destOrd="0" parTransId="{69DBAD0C-14FF-4E8F-98B1-AE1FEAF0E883}" sibTransId="{C1951EED-9FBD-47D8-A700-5DC68F3816B8}"/>
    <dgm:cxn modelId="{9C087E34-73E4-4B3A-B428-96702B5689BA}" srcId="{7945C88F-EC88-48F4-A28E-1D20116BF53F}" destId="{5634FD16-A9E8-4178-AB79-05046E1382FD}" srcOrd="1" destOrd="0" parTransId="{EAEA2870-655B-43F3-9B6F-AE5631430D46}" sibTransId="{9D2A1A83-5F07-43CB-BBD2-3D628F6FB4FB}"/>
    <dgm:cxn modelId="{0F8913BF-7A2B-46A7-9F55-117C34E86DB6}" srcId="{7945C88F-EC88-48F4-A28E-1D20116BF53F}" destId="{8793E9E9-F9A6-4906-AF66-F8F15EB23913}" srcOrd="5" destOrd="0" parTransId="{E8F0968E-63C0-4509-887A-0E98274759B6}" sibTransId="{011277E8-E83C-4ED4-AC8E-29E3F9880AB7}"/>
    <dgm:cxn modelId="{79E92BE3-D426-4C5F-88DC-3B120DB5F7AC}" type="presOf" srcId="{5634FD16-A9E8-4178-AB79-05046E1382FD}" destId="{4985B1C2-7322-4FB0-B6C2-6F940169A96A}" srcOrd="1" destOrd="0" presId="urn:microsoft.com/office/officeart/2005/8/layout/list1"/>
    <dgm:cxn modelId="{353AC332-7705-4A55-93B0-43E7CAD950E9}" type="presOf" srcId="{7DF222E2-CB34-470D-A539-88A3CE1659F6}" destId="{F5551F4C-E468-4405-A742-E2973A66CB46}" srcOrd="1" destOrd="0" presId="urn:microsoft.com/office/officeart/2005/8/layout/list1"/>
    <dgm:cxn modelId="{700C72EE-224F-4604-BC0A-B7D7D75EF8AE}" type="presParOf" srcId="{507DC735-EF4A-4654-B019-312968D00993}" destId="{E05F43F7-2677-48EF-A7CC-2A76E67EE8AD}" srcOrd="0" destOrd="0" presId="urn:microsoft.com/office/officeart/2005/8/layout/list1"/>
    <dgm:cxn modelId="{BE54D7A6-1A28-4FC0-B9BA-A3764A7E3757}" type="presParOf" srcId="{E05F43F7-2677-48EF-A7CC-2A76E67EE8AD}" destId="{3CBBE0D4-B5CE-412D-87FF-A6ACDAE0AC34}" srcOrd="0" destOrd="0" presId="urn:microsoft.com/office/officeart/2005/8/layout/list1"/>
    <dgm:cxn modelId="{2404B73D-6F9A-461E-8424-6C1FCCF168B5}" type="presParOf" srcId="{E05F43F7-2677-48EF-A7CC-2A76E67EE8AD}" destId="{39A280D6-5C6F-472F-818E-CE573B2B4EE3}" srcOrd="1" destOrd="0" presId="urn:microsoft.com/office/officeart/2005/8/layout/list1"/>
    <dgm:cxn modelId="{7AE6755D-F5BB-4DC5-8E84-591F27044230}" type="presParOf" srcId="{507DC735-EF4A-4654-B019-312968D00993}" destId="{AFB5B98A-E385-4C5B-98E9-DBCD93655A89}" srcOrd="1" destOrd="0" presId="urn:microsoft.com/office/officeart/2005/8/layout/list1"/>
    <dgm:cxn modelId="{B6E17E40-3F1A-46B1-9C6B-AE4CD018FFCA}" type="presParOf" srcId="{507DC735-EF4A-4654-B019-312968D00993}" destId="{885E4AFC-32A8-4493-AD7F-3CF1D4AFF707}" srcOrd="2" destOrd="0" presId="urn:microsoft.com/office/officeart/2005/8/layout/list1"/>
    <dgm:cxn modelId="{4D1AFB8F-1C42-4CE2-8AB3-0214B589951E}" type="presParOf" srcId="{507DC735-EF4A-4654-B019-312968D00993}" destId="{0AB4CD02-1D47-41F3-9EAB-891F8E561CE7}" srcOrd="3" destOrd="0" presId="urn:microsoft.com/office/officeart/2005/8/layout/list1"/>
    <dgm:cxn modelId="{3D69951F-68AC-4DC3-9E95-DBD69B7B02C1}" type="presParOf" srcId="{507DC735-EF4A-4654-B019-312968D00993}" destId="{CD3CD11B-C40A-485E-A69E-B60FC0BA642A}" srcOrd="4" destOrd="0" presId="urn:microsoft.com/office/officeart/2005/8/layout/list1"/>
    <dgm:cxn modelId="{C4F9A053-30C4-4249-9229-AE6FFC1428EE}" type="presParOf" srcId="{CD3CD11B-C40A-485E-A69E-B60FC0BA642A}" destId="{EA0410F3-B10F-4D24-99F9-9F455FE1C6F5}" srcOrd="0" destOrd="0" presId="urn:microsoft.com/office/officeart/2005/8/layout/list1"/>
    <dgm:cxn modelId="{40B9CDDC-CE53-4D59-AF21-D9C5CBC0C108}" type="presParOf" srcId="{CD3CD11B-C40A-485E-A69E-B60FC0BA642A}" destId="{4985B1C2-7322-4FB0-B6C2-6F940169A96A}" srcOrd="1" destOrd="0" presId="urn:microsoft.com/office/officeart/2005/8/layout/list1"/>
    <dgm:cxn modelId="{6C716437-617E-4322-8D33-612A70785BB2}" type="presParOf" srcId="{507DC735-EF4A-4654-B019-312968D00993}" destId="{BE04AD61-107C-44A1-A85E-9ED79A21426B}" srcOrd="5" destOrd="0" presId="urn:microsoft.com/office/officeart/2005/8/layout/list1"/>
    <dgm:cxn modelId="{222143A5-9E18-4319-A683-5E2C04318739}" type="presParOf" srcId="{507DC735-EF4A-4654-B019-312968D00993}" destId="{BAFAD09A-4C94-413C-B542-D4F17E94F9A6}" srcOrd="6" destOrd="0" presId="urn:microsoft.com/office/officeart/2005/8/layout/list1"/>
    <dgm:cxn modelId="{8FF8C5AA-1B7C-4E77-BE5B-304029856760}" type="presParOf" srcId="{507DC735-EF4A-4654-B019-312968D00993}" destId="{D0BFA00C-846C-4A16-A5B2-B7DF28C38880}" srcOrd="7" destOrd="0" presId="urn:microsoft.com/office/officeart/2005/8/layout/list1"/>
    <dgm:cxn modelId="{00733EAC-CCBA-46D2-B8C9-9DEEB508E2AD}" type="presParOf" srcId="{507DC735-EF4A-4654-B019-312968D00993}" destId="{77E692BC-92B3-474C-9AC8-4C4A1FD52CF4}" srcOrd="8" destOrd="0" presId="urn:microsoft.com/office/officeart/2005/8/layout/list1"/>
    <dgm:cxn modelId="{6F81431D-9AA3-4F66-9D31-BCA213F19EBC}" type="presParOf" srcId="{77E692BC-92B3-474C-9AC8-4C4A1FD52CF4}" destId="{709101B2-3CA4-4EC0-A82E-F3D39CA73000}" srcOrd="0" destOrd="0" presId="urn:microsoft.com/office/officeart/2005/8/layout/list1"/>
    <dgm:cxn modelId="{C33C3ADA-0336-4A72-AFA0-6B3581192C74}" type="presParOf" srcId="{77E692BC-92B3-474C-9AC8-4C4A1FD52CF4}" destId="{F5551F4C-E468-4405-A742-E2973A66CB46}" srcOrd="1" destOrd="0" presId="urn:microsoft.com/office/officeart/2005/8/layout/list1"/>
    <dgm:cxn modelId="{9F38CC43-E805-4A37-A870-A0252D165415}" type="presParOf" srcId="{507DC735-EF4A-4654-B019-312968D00993}" destId="{F790CDF6-E740-45E0-8238-3EB7DAA7DCDF}" srcOrd="9" destOrd="0" presId="urn:microsoft.com/office/officeart/2005/8/layout/list1"/>
    <dgm:cxn modelId="{7EE54C43-7B2C-40B1-86BA-2E6DE3360AF1}" type="presParOf" srcId="{507DC735-EF4A-4654-B019-312968D00993}" destId="{A67C7CFA-5F13-408F-9020-33A9D543FAF9}" srcOrd="10" destOrd="0" presId="urn:microsoft.com/office/officeart/2005/8/layout/list1"/>
    <dgm:cxn modelId="{9696034E-6968-42D4-AAFC-3EB9F7D60D3F}" type="presParOf" srcId="{507DC735-EF4A-4654-B019-312968D00993}" destId="{3845DF41-665F-4C63-83AE-DDDC96AE22F2}" srcOrd="11" destOrd="0" presId="urn:microsoft.com/office/officeart/2005/8/layout/list1"/>
    <dgm:cxn modelId="{0191EB45-CE8B-4D75-8BF4-A7E4E3661A09}" type="presParOf" srcId="{507DC735-EF4A-4654-B019-312968D00993}" destId="{5F53EAEC-AFD3-4282-9D1A-8493E43B0D79}" srcOrd="12" destOrd="0" presId="urn:microsoft.com/office/officeart/2005/8/layout/list1"/>
    <dgm:cxn modelId="{E503A4A5-A23F-423B-A9C7-82B9255A6904}" type="presParOf" srcId="{5F53EAEC-AFD3-4282-9D1A-8493E43B0D79}" destId="{869E629C-F711-41F5-828F-686384937906}" srcOrd="0" destOrd="0" presId="urn:microsoft.com/office/officeart/2005/8/layout/list1"/>
    <dgm:cxn modelId="{9688D777-A7D9-4BAE-986B-F7319ACB19F7}" type="presParOf" srcId="{5F53EAEC-AFD3-4282-9D1A-8493E43B0D79}" destId="{9609C783-57B1-476E-A6C5-633E65735B99}" srcOrd="1" destOrd="0" presId="urn:microsoft.com/office/officeart/2005/8/layout/list1"/>
    <dgm:cxn modelId="{477EBB16-84B3-428A-A249-ED9FAE739948}" type="presParOf" srcId="{507DC735-EF4A-4654-B019-312968D00993}" destId="{FAE81A18-CE83-40B8-8281-D7A200B9D4C2}" srcOrd="13" destOrd="0" presId="urn:microsoft.com/office/officeart/2005/8/layout/list1"/>
    <dgm:cxn modelId="{8D030232-6F46-4965-8EE9-D235CB9351A0}" type="presParOf" srcId="{507DC735-EF4A-4654-B019-312968D00993}" destId="{18BFF02B-9EA8-4CF3-A19E-711780247E29}" srcOrd="14" destOrd="0" presId="urn:microsoft.com/office/officeart/2005/8/layout/list1"/>
    <dgm:cxn modelId="{A78B532B-8206-4767-BD39-DC28BB37C1E1}" type="presParOf" srcId="{507DC735-EF4A-4654-B019-312968D00993}" destId="{331E5BB9-988E-4804-BDD6-87B22F2C9A31}" srcOrd="15" destOrd="0" presId="urn:microsoft.com/office/officeart/2005/8/layout/list1"/>
    <dgm:cxn modelId="{9E185839-D1CD-48F3-9412-3A9730621705}" type="presParOf" srcId="{507DC735-EF4A-4654-B019-312968D00993}" destId="{018B090E-053D-4E50-8736-8CC83E5B3DC6}" srcOrd="16" destOrd="0" presId="urn:microsoft.com/office/officeart/2005/8/layout/list1"/>
    <dgm:cxn modelId="{06873761-127D-43A7-BBEE-A282F0E7D497}" type="presParOf" srcId="{018B090E-053D-4E50-8736-8CC83E5B3DC6}" destId="{D0EC241F-F44A-4882-8BA4-AD854B551997}" srcOrd="0" destOrd="0" presId="urn:microsoft.com/office/officeart/2005/8/layout/list1"/>
    <dgm:cxn modelId="{8A0B9FE1-3481-4AB5-996B-5B8B6462459B}" type="presParOf" srcId="{018B090E-053D-4E50-8736-8CC83E5B3DC6}" destId="{04CC00CF-C70D-491D-A1E4-339AA53BB835}" srcOrd="1" destOrd="0" presId="urn:microsoft.com/office/officeart/2005/8/layout/list1"/>
    <dgm:cxn modelId="{03274B2B-92DF-4C1A-A137-EF997398CB1D}" type="presParOf" srcId="{507DC735-EF4A-4654-B019-312968D00993}" destId="{4E4E4E28-4D24-498B-8C35-8B6CAD133F63}" srcOrd="17" destOrd="0" presId="urn:microsoft.com/office/officeart/2005/8/layout/list1"/>
    <dgm:cxn modelId="{8A9F58C1-9F28-472A-B0DC-14D4E1AD149D}" type="presParOf" srcId="{507DC735-EF4A-4654-B019-312968D00993}" destId="{487409CF-B3A8-4FCE-8B92-304002809737}" srcOrd="18" destOrd="0" presId="urn:microsoft.com/office/officeart/2005/8/layout/list1"/>
    <dgm:cxn modelId="{87E1FCDE-CFCF-4B05-8DB3-DAE7425ED204}" type="presParOf" srcId="{507DC735-EF4A-4654-B019-312968D00993}" destId="{BA3B3285-9069-4546-80FA-848856EC2B95}" srcOrd="19" destOrd="0" presId="urn:microsoft.com/office/officeart/2005/8/layout/list1"/>
    <dgm:cxn modelId="{2499F93D-C06C-405A-9050-B8E15507FF78}" type="presParOf" srcId="{507DC735-EF4A-4654-B019-312968D00993}" destId="{E1568FD5-8E85-4B73-80DE-53A58F17FFC9}" srcOrd="20" destOrd="0" presId="urn:microsoft.com/office/officeart/2005/8/layout/list1"/>
    <dgm:cxn modelId="{028BAE1D-0193-4E06-B9E0-E3E96E3FD9F0}" type="presParOf" srcId="{E1568FD5-8E85-4B73-80DE-53A58F17FFC9}" destId="{A42C6FE5-9D9F-48AF-9A73-A87A1B2D2EDD}" srcOrd="0" destOrd="0" presId="urn:microsoft.com/office/officeart/2005/8/layout/list1"/>
    <dgm:cxn modelId="{B92B096A-6009-41AD-8025-F201397433DB}" type="presParOf" srcId="{E1568FD5-8E85-4B73-80DE-53A58F17FFC9}" destId="{D6F0BA78-89B1-4473-B5C8-5DB32114E10D}" srcOrd="1" destOrd="0" presId="urn:microsoft.com/office/officeart/2005/8/layout/list1"/>
    <dgm:cxn modelId="{B375E5AA-B2F2-4749-9E32-23E4A4F2A341}" type="presParOf" srcId="{507DC735-EF4A-4654-B019-312968D00993}" destId="{9B7D295D-F6C0-4EBF-B447-E85E6374E011}" srcOrd="21" destOrd="0" presId="urn:microsoft.com/office/officeart/2005/8/layout/list1"/>
    <dgm:cxn modelId="{04ECC05F-90B0-457D-B60C-CF7DF378E0E0}" type="presParOf" srcId="{507DC735-EF4A-4654-B019-312968D00993}" destId="{46626F5C-A14A-4130-AC70-7AF1825B0454}" srcOrd="22" destOrd="0" presId="urn:microsoft.com/office/officeart/2005/8/layout/list1"/>
    <dgm:cxn modelId="{0D715174-9EB0-41B8-B776-CAE3B149400F}" type="presParOf" srcId="{507DC735-EF4A-4654-B019-312968D00993}" destId="{9412168C-47BE-4987-A5F9-3A67989C2939}" srcOrd="23" destOrd="0" presId="urn:microsoft.com/office/officeart/2005/8/layout/list1"/>
    <dgm:cxn modelId="{34C52C7F-112C-4B6D-BDC2-2288E42C19B5}" type="presParOf" srcId="{507DC735-EF4A-4654-B019-312968D00993}" destId="{89BF1086-8D33-438D-99AB-012C3FA18219}" srcOrd="24" destOrd="0" presId="urn:microsoft.com/office/officeart/2005/8/layout/list1"/>
    <dgm:cxn modelId="{5749E5F6-B156-480A-9EAF-422175E368DC}" type="presParOf" srcId="{89BF1086-8D33-438D-99AB-012C3FA18219}" destId="{21665419-C70A-4CF4-A1A1-36C7DEB528E8}" srcOrd="0" destOrd="0" presId="urn:microsoft.com/office/officeart/2005/8/layout/list1"/>
    <dgm:cxn modelId="{F166FA4D-4FE6-4A66-8FE2-1D678425DC1B}" type="presParOf" srcId="{89BF1086-8D33-438D-99AB-012C3FA18219}" destId="{8EA77153-7BA8-4D93-90BE-3A46BD01ECCD}" srcOrd="1" destOrd="0" presId="urn:microsoft.com/office/officeart/2005/8/layout/list1"/>
    <dgm:cxn modelId="{0B81953A-640B-4EEC-8E72-86159FF41905}" type="presParOf" srcId="{507DC735-EF4A-4654-B019-312968D00993}" destId="{BFDB69B9-6062-400F-8A84-B0B2DBE07179}" srcOrd="25" destOrd="0" presId="urn:microsoft.com/office/officeart/2005/8/layout/list1"/>
    <dgm:cxn modelId="{92C51E7B-6602-459C-821E-9EB54B8AD0BA}" type="presParOf" srcId="{507DC735-EF4A-4654-B019-312968D00993}" destId="{D3A7A189-C287-4DE6-A322-114C90C90613}"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E4AFC-32A8-4493-AD7F-3CF1D4AFF707}">
      <dsp:nvSpPr>
        <dsp:cNvPr id="0" name=""/>
        <dsp:cNvSpPr/>
      </dsp:nvSpPr>
      <dsp:spPr>
        <a:xfrm>
          <a:off x="0" y="19668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A280D6-5C6F-472F-818E-CE573B2B4EE3}">
      <dsp:nvSpPr>
        <dsp:cNvPr id="0" name=""/>
        <dsp:cNvSpPr/>
      </dsp:nvSpPr>
      <dsp:spPr>
        <a:xfrm>
          <a:off x="418703" y="480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Claire Cahill (SAH)</a:t>
          </a:r>
          <a:endParaRPr lang="en-US" sz="1300" kern="1200" dirty="0"/>
        </a:p>
      </dsp:txBody>
      <dsp:txXfrm>
        <a:off x="437437" y="23541"/>
        <a:ext cx="5824376" cy="346292"/>
      </dsp:txXfrm>
    </dsp:sp>
    <dsp:sp modelId="{BAFAD09A-4C94-413C-B542-D4F17E94F9A6}">
      <dsp:nvSpPr>
        <dsp:cNvPr id="0" name=""/>
        <dsp:cNvSpPr/>
      </dsp:nvSpPr>
      <dsp:spPr>
        <a:xfrm>
          <a:off x="0" y="78636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85B1C2-7322-4FB0-B6C2-6F940169A96A}">
      <dsp:nvSpPr>
        <dsp:cNvPr id="0" name=""/>
        <dsp:cNvSpPr/>
      </dsp:nvSpPr>
      <dsp:spPr>
        <a:xfrm>
          <a:off x="418703" y="59448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Paul Humphreys (FSG)</a:t>
          </a:r>
          <a:endParaRPr lang="en-US" sz="1300" kern="1200" dirty="0"/>
        </a:p>
      </dsp:txBody>
      <dsp:txXfrm>
        <a:off x="437437" y="613221"/>
        <a:ext cx="5824376" cy="346292"/>
      </dsp:txXfrm>
    </dsp:sp>
    <dsp:sp modelId="{A67C7CFA-5F13-408F-9020-33A9D543FAF9}">
      <dsp:nvSpPr>
        <dsp:cNvPr id="0" name=""/>
        <dsp:cNvSpPr/>
      </dsp:nvSpPr>
      <dsp:spPr>
        <a:xfrm>
          <a:off x="0" y="137604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551F4C-E468-4405-A742-E2973A66CB46}">
      <dsp:nvSpPr>
        <dsp:cNvPr id="0" name=""/>
        <dsp:cNvSpPr/>
      </dsp:nvSpPr>
      <dsp:spPr>
        <a:xfrm>
          <a:off x="418703" y="118416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Mike Sinclair (C&amp;RA)</a:t>
          </a:r>
          <a:endParaRPr lang="en-US" sz="1300" kern="1200" dirty="0"/>
        </a:p>
      </dsp:txBody>
      <dsp:txXfrm>
        <a:off x="437437" y="1202901"/>
        <a:ext cx="5824376" cy="346292"/>
      </dsp:txXfrm>
    </dsp:sp>
    <dsp:sp modelId="{18BFF02B-9EA8-4CF3-A19E-711780247E29}">
      <dsp:nvSpPr>
        <dsp:cNvPr id="0" name=""/>
        <dsp:cNvSpPr/>
      </dsp:nvSpPr>
      <dsp:spPr>
        <a:xfrm>
          <a:off x="0" y="196572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09C783-57B1-476E-A6C5-633E65735B99}">
      <dsp:nvSpPr>
        <dsp:cNvPr id="0" name=""/>
        <dsp:cNvSpPr/>
      </dsp:nvSpPr>
      <dsp:spPr>
        <a:xfrm>
          <a:off x="418703" y="177384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Sarah McCreary (FP&amp;A)</a:t>
          </a:r>
          <a:endParaRPr lang="en-US" sz="1300" kern="1200" dirty="0"/>
        </a:p>
      </dsp:txBody>
      <dsp:txXfrm>
        <a:off x="437437" y="1792581"/>
        <a:ext cx="5824376" cy="346292"/>
      </dsp:txXfrm>
    </dsp:sp>
    <dsp:sp modelId="{487409CF-B3A8-4FCE-8B92-304002809737}">
      <dsp:nvSpPr>
        <dsp:cNvPr id="0" name=""/>
        <dsp:cNvSpPr/>
      </dsp:nvSpPr>
      <dsp:spPr>
        <a:xfrm>
          <a:off x="0" y="255540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CC00CF-C70D-491D-A1E4-339AA53BB835}">
      <dsp:nvSpPr>
        <dsp:cNvPr id="0" name=""/>
        <dsp:cNvSpPr/>
      </dsp:nvSpPr>
      <dsp:spPr>
        <a:xfrm>
          <a:off x="418703" y="236352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Paul Bloomfield (FP&amp;A)</a:t>
          </a:r>
          <a:endParaRPr lang="en-US" sz="1300" kern="1200" dirty="0"/>
        </a:p>
      </dsp:txBody>
      <dsp:txXfrm>
        <a:off x="437437" y="2382261"/>
        <a:ext cx="5824376" cy="346292"/>
      </dsp:txXfrm>
    </dsp:sp>
    <dsp:sp modelId="{46626F5C-A14A-4130-AC70-7AF1825B0454}">
      <dsp:nvSpPr>
        <dsp:cNvPr id="0" name=""/>
        <dsp:cNvSpPr/>
      </dsp:nvSpPr>
      <dsp:spPr>
        <a:xfrm>
          <a:off x="0" y="314508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F0BA78-89B1-4473-B5C8-5DB32114E10D}">
      <dsp:nvSpPr>
        <dsp:cNvPr id="0" name=""/>
        <dsp:cNvSpPr/>
      </dsp:nvSpPr>
      <dsp:spPr>
        <a:xfrm>
          <a:off x="418703" y="295320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Helen Parker (Training)</a:t>
          </a:r>
          <a:endParaRPr lang="en-US" sz="1300" kern="1200" dirty="0"/>
        </a:p>
      </dsp:txBody>
      <dsp:txXfrm>
        <a:off x="437437" y="2971941"/>
        <a:ext cx="5824376" cy="346292"/>
      </dsp:txXfrm>
    </dsp:sp>
    <dsp:sp modelId="{D3A7A189-C287-4DE6-A322-114C90C90613}">
      <dsp:nvSpPr>
        <dsp:cNvPr id="0" name=""/>
        <dsp:cNvSpPr/>
      </dsp:nvSpPr>
      <dsp:spPr>
        <a:xfrm>
          <a:off x="0" y="3734767"/>
          <a:ext cx="8374063"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A77153-7BA8-4D93-90BE-3A46BD01ECCD}">
      <dsp:nvSpPr>
        <dsp:cNvPr id="0" name=""/>
        <dsp:cNvSpPr/>
      </dsp:nvSpPr>
      <dsp:spPr>
        <a:xfrm>
          <a:off x="418703" y="3542887"/>
          <a:ext cx="5861844"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564" tIns="0" rIns="221564" bIns="0" numCol="1" spcCol="1270" anchor="ctr" anchorCtr="0">
          <a:noAutofit/>
        </a:bodyPr>
        <a:lstStyle/>
        <a:p>
          <a:pPr lvl="0" algn="l" defTabSz="577850">
            <a:lnSpc>
              <a:spcPct val="90000"/>
            </a:lnSpc>
            <a:spcBef>
              <a:spcPct val="0"/>
            </a:spcBef>
            <a:spcAft>
              <a:spcPct val="35000"/>
            </a:spcAft>
          </a:pPr>
          <a:r>
            <a:rPr lang="en-US" sz="1300" kern="1200" dirty="0" smtClean="0"/>
            <a:t>Lucy Harney (Director’s Office)</a:t>
          </a:r>
          <a:endParaRPr lang="en-US" sz="1300" kern="1200" dirty="0"/>
        </a:p>
      </dsp:txBody>
      <dsp:txXfrm>
        <a:off x="437437" y="3561621"/>
        <a:ext cx="5824376"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9219"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9220" name="Rectangle 4"/>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9221" name="Rectangle 5"/>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876525-6B7B-43D5-9A4E-6ECB34FD173C}" type="slidenum">
              <a:rPr lang="en-GB" altLang="en-US"/>
              <a:pPr>
                <a:defRPr/>
              </a:pPr>
              <a:t>‹#›</a:t>
            </a:fld>
            <a:endParaRPr lang="en-GB" altLang="en-US"/>
          </a:p>
        </p:txBody>
      </p:sp>
    </p:spTree>
    <p:extLst>
      <p:ext uri="{BB962C8B-B14F-4D97-AF65-F5344CB8AC3E}">
        <p14:creationId xmlns:p14="http://schemas.microsoft.com/office/powerpoint/2010/main" val="4212662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8195"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133475" y="4691063"/>
            <a:ext cx="4514850"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8199" name="Rectangle 7"/>
          <p:cNvSpPr>
            <a:spLocks noGrp="1" noChangeArrowheads="1"/>
          </p:cNvSpPr>
          <p:nvPr>
            <p:ph type="sldNum" sz="quarter" idx="5"/>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0CCE2CE-894B-4B92-998F-4B7983B1DC25}" type="slidenum">
              <a:rPr lang="en-GB" altLang="en-US"/>
              <a:pPr>
                <a:defRPr/>
              </a:pPr>
              <a:t>‹#›</a:t>
            </a:fld>
            <a:endParaRPr lang="en-GB" altLang="en-US"/>
          </a:p>
        </p:txBody>
      </p:sp>
    </p:spTree>
    <p:extLst>
      <p:ext uri="{BB962C8B-B14F-4D97-AF65-F5344CB8AC3E}">
        <p14:creationId xmlns:p14="http://schemas.microsoft.com/office/powerpoint/2010/main" val="370910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4C12DD-6147-4C84-B006-E28C3DC80B7C}" type="slidenum">
              <a:rPr lang="en-GB" altLang="en-US" smtClean="0"/>
              <a:pPr>
                <a:spcBef>
                  <a:spcPct val="0"/>
                </a:spcBef>
              </a:pPr>
              <a:t>1</a:t>
            </a:fld>
            <a:endParaRPr lang="en-GB"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02689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users only have access to one </a:t>
            </a:r>
            <a:r>
              <a:rPr lang="en-GB" dirty="0" err="1" smtClean="0"/>
              <a:t>Dept</a:t>
            </a:r>
            <a:r>
              <a:rPr lang="en-GB" baseline="0" dirty="0" smtClean="0"/>
              <a:t> they will only see one School option and just that Department; the display adapts to user rights</a:t>
            </a:r>
            <a:endParaRPr lang="en-GB" dirty="0" smtClean="0"/>
          </a:p>
          <a:p>
            <a:endParaRPr lang="en-GB" dirty="0" smtClean="0"/>
          </a:p>
          <a:p>
            <a:r>
              <a:rPr lang="en-GB" dirty="0" smtClean="0"/>
              <a:t>If nothing is selected users will get all the Departments you have access rights to</a:t>
            </a:r>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11</a:t>
            </a:fld>
            <a:endParaRPr lang="en-GB" altLang="en-US"/>
          </a:p>
        </p:txBody>
      </p:sp>
    </p:spTree>
    <p:extLst>
      <p:ext uri="{BB962C8B-B14F-4D97-AF65-F5344CB8AC3E}">
        <p14:creationId xmlns:p14="http://schemas.microsoft.com/office/powerpoint/2010/main" val="2269696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Note the default</a:t>
            </a:r>
            <a:r>
              <a:rPr lang="en-GB" baseline="0" dirty="0" smtClean="0"/>
              <a:t> setting is for transaction codes just covering Income and Expenditure (i.e. AAAA to NZZZ)</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12</a:t>
            </a:fld>
            <a:endParaRPr lang="en-GB" altLang="en-US"/>
          </a:p>
        </p:txBody>
      </p:sp>
    </p:spTree>
    <p:extLst>
      <p:ext uri="{BB962C8B-B14F-4D97-AF65-F5344CB8AC3E}">
        <p14:creationId xmlns:p14="http://schemas.microsoft.com/office/powerpoint/2010/main" val="3557708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Default</a:t>
            </a:r>
            <a:r>
              <a:rPr lang="en-GB" baseline="0" dirty="0" smtClean="0"/>
              <a:t> choices are preselected to those most commonly required:</a:t>
            </a:r>
          </a:p>
          <a:p>
            <a:r>
              <a:rPr lang="en-GB" baseline="0" dirty="0" smtClean="0"/>
              <a:t>Actual, Posted, Show negative numbers in red</a:t>
            </a:r>
          </a:p>
          <a:p>
            <a:endParaRPr lang="en-GB" baseline="0" dirty="0" smtClean="0"/>
          </a:p>
          <a:p>
            <a:r>
              <a:rPr lang="en-GB" baseline="0" dirty="0" smtClean="0"/>
              <a:t>Use the Report layout options to get additional columns</a:t>
            </a:r>
          </a:p>
          <a:p>
            <a:r>
              <a:rPr lang="en-GB" baseline="0" dirty="0" smtClean="0"/>
              <a:t>NB:  Cost Centre Analysis will return the 6 Cost Centre category fields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13</a:t>
            </a:fld>
            <a:endParaRPr lang="en-GB" altLang="en-US"/>
          </a:p>
        </p:txBody>
      </p:sp>
    </p:spTree>
    <p:extLst>
      <p:ext uri="{BB962C8B-B14F-4D97-AF65-F5344CB8AC3E}">
        <p14:creationId xmlns:p14="http://schemas.microsoft.com/office/powerpoint/2010/main" val="3394003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Note: For those who use the CUFS </a:t>
            </a:r>
            <a:r>
              <a:rPr lang="en-GB" dirty="0" err="1" smtClean="0"/>
              <a:t>BtA</a:t>
            </a:r>
            <a:r>
              <a:rPr lang="en-GB" dirty="0" smtClean="0"/>
              <a:t> report the Budget field will be changed to default to PLAN  </a:t>
            </a:r>
            <a:r>
              <a:rPr lang="en-GB" i="1" dirty="0" smtClean="0">
                <a:solidFill>
                  <a:srgbClr val="FF0000"/>
                </a:solidFill>
              </a:rPr>
              <a:t>[Paul H to confirm/action]</a:t>
            </a:r>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14</a:t>
            </a:fld>
            <a:endParaRPr lang="en-GB" altLang="en-US"/>
          </a:p>
        </p:txBody>
      </p:sp>
    </p:spTree>
    <p:extLst>
      <p:ext uri="{BB962C8B-B14F-4D97-AF65-F5344CB8AC3E}">
        <p14:creationId xmlns:p14="http://schemas.microsoft.com/office/powerpoint/2010/main" val="1266227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Post Pectus:</a:t>
            </a:r>
          </a:p>
          <a:p>
            <a:endParaRPr lang="en-GB" dirty="0" smtClean="0"/>
          </a:p>
          <a:p>
            <a:r>
              <a:rPr lang="en-GB" dirty="0" smtClean="0"/>
              <a:t>The</a:t>
            </a:r>
            <a:r>
              <a:rPr lang="en-GB" baseline="0" dirty="0" smtClean="0"/>
              <a:t> Plan YTD shows the Chest allocation as actual income (negative/credit) using transaction code GPAA</a:t>
            </a:r>
          </a:p>
          <a:p>
            <a:r>
              <a:rPr lang="en-GB" baseline="0" dirty="0" smtClean="0"/>
              <a:t>The budgeted expenditure (AAAC and AAAD) equal this income as the Chest budgets have been set to balance</a:t>
            </a:r>
          </a:p>
          <a:p>
            <a:endParaRPr lang="en-GB" baseline="0" dirty="0" smtClean="0"/>
          </a:p>
          <a:p>
            <a:r>
              <a:rPr lang="en-GB" baseline="0" dirty="0" smtClean="0"/>
              <a:t>AAAC is showing actual expenditure exceeds budget</a:t>
            </a:r>
          </a:p>
          <a:p>
            <a:r>
              <a:rPr lang="en-GB" baseline="0" dirty="0" smtClean="0"/>
              <a:t>AAAD is showing actual expenditure is less than budget</a:t>
            </a:r>
          </a:p>
          <a:p>
            <a:r>
              <a:rPr lang="en-GB" baseline="0" dirty="0" smtClean="0"/>
              <a:t>Overall a positive variance (i.e. some income left over)</a:t>
            </a:r>
          </a:p>
          <a:p>
            <a:endParaRPr lang="en-GB" baseline="0" dirty="0" smtClean="0"/>
          </a:p>
          <a:p>
            <a:r>
              <a:rPr lang="en-GB" baseline="0" dirty="0" smtClean="0"/>
              <a:t>In the ‘old’ world the Variance YTD figure was the key one to review to assess the variance for the year – in this example showing a favourable variance of 83 (shown as a positive number)</a:t>
            </a:r>
          </a:p>
          <a:p>
            <a:r>
              <a:rPr lang="en-GB" baseline="0" dirty="0" smtClean="0"/>
              <a:t>Post Pectus the Actual YTD figure is the key one, same example showing the 83 as a negative (i.e. income exceeds expenditure)</a:t>
            </a:r>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15</a:t>
            </a:fld>
            <a:endParaRPr lang="en-GB" altLang="en-US"/>
          </a:p>
        </p:txBody>
      </p:sp>
    </p:spTree>
    <p:extLst>
      <p:ext uri="{BB962C8B-B14F-4D97-AF65-F5344CB8AC3E}">
        <p14:creationId xmlns:p14="http://schemas.microsoft.com/office/powerpoint/2010/main" val="3565755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16</a:t>
            </a:fld>
            <a:endParaRPr lang="en-GB" altLang="en-US"/>
          </a:p>
        </p:txBody>
      </p:sp>
    </p:spTree>
    <p:extLst>
      <p:ext uri="{BB962C8B-B14F-4D97-AF65-F5344CB8AC3E}">
        <p14:creationId xmlns:p14="http://schemas.microsoft.com/office/powerpoint/2010/main" val="4241212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Choosing a FY will limit the GL Period drop</a:t>
            </a:r>
            <a:r>
              <a:rPr lang="en-GB" baseline="0" dirty="0" smtClean="0"/>
              <a:t> down options.</a:t>
            </a:r>
          </a:p>
          <a:p>
            <a:r>
              <a:rPr lang="en-GB" baseline="0" dirty="0" smtClean="0"/>
              <a:t>GL periods are listed with the most recent at the drop of the dropdown list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17</a:t>
            </a:fld>
            <a:endParaRPr lang="en-GB" altLang="en-US"/>
          </a:p>
        </p:txBody>
      </p:sp>
    </p:spTree>
    <p:extLst>
      <p:ext uri="{BB962C8B-B14F-4D97-AF65-F5344CB8AC3E}">
        <p14:creationId xmlns:p14="http://schemas.microsoft.com/office/powerpoint/2010/main" val="1124138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As with the Transaction report users will only see what they have access to</a:t>
            </a:r>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18</a:t>
            </a:fld>
            <a:endParaRPr lang="en-GB" altLang="en-US"/>
          </a:p>
        </p:txBody>
      </p:sp>
    </p:spTree>
    <p:extLst>
      <p:ext uri="{BB962C8B-B14F-4D97-AF65-F5344CB8AC3E}">
        <p14:creationId xmlns:p14="http://schemas.microsoft.com/office/powerpoint/2010/main" val="259384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Defaults are set to cover just core GL sources of funds (AAAA to LZZZ)</a:t>
            </a:r>
            <a:r>
              <a:rPr lang="en-GB" baseline="0" dirty="0" smtClean="0"/>
              <a:t> and only Income and Expenditure codes (AAAA to NZZZ)</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19</a:t>
            </a:fld>
            <a:endParaRPr lang="en-GB" altLang="en-US"/>
          </a:p>
        </p:txBody>
      </p:sp>
    </p:spTree>
    <p:extLst>
      <p:ext uri="{BB962C8B-B14F-4D97-AF65-F5344CB8AC3E}">
        <p14:creationId xmlns:p14="http://schemas.microsoft.com/office/powerpoint/2010/main" val="1534423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The</a:t>
            </a:r>
            <a:r>
              <a:rPr lang="en-GB" baseline="0" dirty="0" smtClean="0"/>
              <a:t> boxes at the bottom will only show, as appropriate, if the user selects one or more of the Show Cost Centre Analysis... options in the Report Layout Options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20</a:t>
            </a:fld>
            <a:endParaRPr lang="en-GB" altLang="en-US"/>
          </a:p>
        </p:txBody>
      </p:sp>
    </p:spTree>
    <p:extLst>
      <p:ext uri="{BB962C8B-B14F-4D97-AF65-F5344CB8AC3E}">
        <p14:creationId xmlns:p14="http://schemas.microsoft.com/office/powerpoint/2010/main" val="3967450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a:t>
            </a:fld>
            <a:endParaRPr lang="en-GB" altLang="en-US"/>
          </a:p>
        </p:txBody>
      </p:sp>
    </p:spTree>
    <p:extLst>
      <p:ext uri="{BB962C8B-B14F-4D97-AF65-F5344CB8AC3E}">
        <p14:creationId xmlns:p14="http://schemas.microsoft.com/office/powerpoint/2010/main" val="2671333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layout shown here is for 2017/18 or earlier years.</a:t>
            </a:r>
          </a:p>
          <a:p>
            <a:endParaRPr lang="en-GB" dirty="0" smtClean="0"/>
          </a:p>
          <a:p>
            <a:r>
              <a:rPr lang="en-GB" dirty="0" smtClean="0"/>
              <a:t>Warning:</a:t>
            </a:r>
            <a:r>
              <a:rPr lang="en-GB" baseline="0" dirty="0" smtClean="0"/>
              <a:t>  If opting to run the report as a PDF (click on the “Run” arrow rather than the report name), do not select the addition of too may extra columns if you want the report to be legible!</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22</a:t>
            </a:fld>
            <a:endParaRPr lang="en-GB" altLang="en-US"/>
          </a:p>
        </p:txBody>
      </p:sp>
    </p:spTree>
    <p:extLst>
      <p:ext uri="{BB962C8B-B14F-4D97-AF65-F5344CB8AC3E}">
        <p14:creationId xmlns:p14="http://schemas.microsoft.com/office/powerpoint/2010/main" val="2162016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item in red</a:t>
            </a:r>
            <a:r>
              <a:rPr lang="en-GB" baseline="0" dirty="0" smtClean="0"/>
              <a:t> will only appear in 2017/18 or earlier years</a:t>
            </a:r>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23</a:t>
            </a:fld>
            <a:endParaRPr lang="en-GB" altLang="en-US"/>
          </a:p>
        </p:txBody>
      </p:sp>
    </p:spTree>
    <p:extLst>
      <p:ext uri="{BB962C8B-B14F-4D97-AF65-F5344CB8AC3E}">
        <p14:creationId xmlns:p14="http://schemas.microsoft.com/office/powerpoint/2010/main" val="211228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24</a:t>
            </a:fld>
            <a:endParaRPr lang="en-GB" altLang="en-US"/>
          </a:p>
        </p:txBody>
      </p:sp>
    </p:spTree>
    <p:extLst>
      <p:ext uri="{BB962C8B-B14F-4D97-AF65-F5344CB8AC3E}">
        <p14:creationId xmlns:p14="http://schemas.microsoft.com/office/powerpoint/2010/main" val="3367085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Choosing a FY will limit the GL Period drop</a:t>
            </a:r>
            <a:r>
              <a:rPr lang="en-GB" baseline="0" dirty="0" smtClean="0"/>
              <a:t> down options.</a:t>
            </a:r>
          </a:p>
          <a:p>
            <a:r>
              <a:rPr lang="en-GB" baseline="0" dirty="0" smtClean="0"/>
              <a:t>GL periods are listed with the most recent at the drop of the dropdown list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25</a:t>
            </a:fld>
            <a:endParaRPr lang="en-GB" altLang="en-US"/>
          </a:p>
        </p:txBody>
      </p:sp>
    </p:spTree>
    <p:extLst>
      <p:ext uri="{BB962C8B-B14F-4D97-AF65-F5344CB8AC3E}">
        <p14:creationId xmlns:p14="http://schemas.microsoft.com/office/powerpoint/2010/main" val="2581914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As with the previous reports users will only see what they have access to</a:t>
            </a:r>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26</a:t>
            </a:fld>
            <a:endParaRPr lang="en-GB" altLang="en-US"/>
          </a:p>
        </p:txBody>
      </p:sp>
    </p:spTree>
    <p:extLst>
      <p:ext uri="{BB962C8B-B14F-4D97-AF65-F5344CB8AC3E}">
        <p14:creationId xmlns:p14="http://schemas.microsoft.com/office/powerpoint/2010/main" val="292676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Defaults</a:t>
            </a:r>
            <a:r>
              <a:rPr lang="en-GB" baseline="0" dirty="0" smtClean="0"/>
              <a:t> to include all cost centres and all sources of funds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27</a:t>
            </a:fld>
            <a:endParaRPr lang="en-GB" altLang="en-US"/>
          </a:p>
        </p:txBody>
      </p:sp>
    </p:spTree>
    <p:extLst>
      <p:ext uri="{BB962C8B-B14F-4D97-AF65-F5344CB8AC3E}">
        <p14:creationId xmlns:p14="http://schemas.microsoft.com/office/powerpoint/2010/main" val="293338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Summary</a:t>
            </a:r>
            <a:r>
              <a:rPr lang="en-GB" baseline="0" dirty="0" smtClean="0"/>
              <a:t> Field options are:</a:t>
            </a:r>
          </a:p>
          <a:p>
            <a:pPr marL="171450" indent="-171450">
              <a:buFont typeface="Arial" panose="020B0604020202020204" pitchFamily="34" charset="0"/>
              <a:buChar char="•"/>
            </a:pPr>
            <a:r>
              <a:rPr lang="en-GB" baseline="0" dirty="0" err="1" smtClean="0"/>
              <a:t>Dept</a:t>
            </a:r>
            <a:endParaRPr lang="en-GB" baseline="0"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aseline="0" dirty="0" smtClean="0"/>
              <a:t>Cost Centre 3 letter code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aseline="0" dirty="0" smtClean="0"/>
              <a:t>Cost Centre</a:t>
            </a:r>
          </a:p>
          <a:p>
            <a:pPr marL="171450" indent="-171450">
              <a:buFont typeface="Arial" panose="020B0604020202020204" pitchFamily="34" charset="0"/>
              <a:buChar char="•"/>
            </a:pPr>
            <a:r>
              <a:rPr lang="en-GB" baseline="0" dirty="0" smtClean="0"/>
              <a:t>Source of Funds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aseline="0" dirty="0" smtClean="0"/>
              <a:t>Source of Funds Group (i.e. high level summary used for Green books such as Trust Funds)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baseline="0" dirty="0" smtClean="0"/>
              <a:t>Source of Funds Category (i.e. mid level summary used for Planning such as Trust Funds Spendable)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baseline="0"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baseline="0" dirty="0" smtClean="0"/>
              <a:t>The Report Layout Option “Show Departmental breakdown fro School or Group reports” will produce a multi-tabbed report: one covering all and then a tab for each </a:t>
            </a:r>
            <a:r>
              <a:rPr lang="en-GB" baseline="0" dirty="0" err="1" smtClean="0"/>
              <a:t>Dept</a:t>
            </a:r>
            <a:endParaRPr lang="en-GB" baseline="0" dirty="0" smtClean="0"/>
          </a:p>
          <a:p>
            <a:pPr marL="171450" indent="-171450">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28</a:t>
            </a:fld>
            <a:endParaRPr lang="en-GB" altLang="en-US"/>
          </a:p>
        </p:txBody>
      </p:sp>
    </p:spTree>
    <p:extLst>
      <p:ext uri="{BB962C8B-B14F-4D97-AF65-F5344CB8AC3E}">
        <p14:creationId xmlns:p14="http://schemas.microsoft.com/office/powerpoint/2010/main" val="1375007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Use this section if you want to explain</a:t>
            </a:r>
            <a:r>
              <a:rPr lang="en-GB" baseline="0" dirty="0" smtClean="0"/>
              <a:t> how to save versions of the </a:t>
            </a:r>
            <a:r>
              <a:rPr lang="en-GB" baseline="0" dirty="0" err="1" smtClean="0"/>
              <a:t>Cognos</a:t>
            </a:r>
            <a:r>
              <a:rPr lang="en-GB" baseline="0" dirty="0" smtClean="0"/>
              <a:t> reports with pre-set parameter choices other than the defaults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30</a:t>
            </a:fld>
            <a:endParaRPr lang="en-GB" altLang="en-US"/>
          </a:p>
        </p:txBody>
      </p:sp>
    </p:spTree>
    <p:extLst>
      <p:ext uri="{BB962C8B-B14F-4D97-AF65-F5344CB8AC3E}">
        <p14:creationId xmlns:p14="http://schemas.microsoft.com/office/powerpoint/2010/main" val="2035494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31</a:t>
            </a:fld>
            <a:endParaRPr lang="en-GB" altLang="en-US"/>
          </a:p>
        </p:txBody>
      </p:sp>
    </p:spTree>
    <p:extLst>
      <p:ext uri="{BB962C8B-B14F-4D97-AF65-F5344CB8AC3E}">
        <p14:creationId xmlns:p14="http://schemas.microsoft.com/office/powerpoint/2010/main" val="3430514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32</a:t>
            </a:fld>
            <a:endParaRPr lang="en-GB" altLang="en-US"/>
          </a:p>
        </p:txBody>
      </p:sp>
    </p:spTree>
    <p:extLst>
      <p:ext uri="{BB962C8B-B14F-4D97-AF65-F5344CB8AC3E}">
        <p14:creationId xmlns:p14="http://schemas.microsoft.com/office/powerpoint/2010/main" val="103290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a:t>
            </a:fld>
            <a:endParaRPr lang="en-GB" altLang="en-US"/>
          </a:p>
        </p:txBody>
      </p:sp>
    </p:spTree>
    <p:extLst>
      <p:ext uri="{BB962C8B-B14F-4D97-AF65-F5344CB8AC3E}">
        <p14:creationId xmlns:p14="http://schemas.microsoft.com/office/powerpoint/2010/main" val="24867284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Reminder:  Multiple</a:t>
            </a:r>
            <a:r>
              <a:rPr lang="en-GB" baseline="0" dirty="0" smtClean="0"/>
              <a:t> field choices to allow the reports to be run for own needs </a:t>
            </a:r>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33</a:t>
            </a:fld>
            <a:endParaRPr lang="en-GB" altLang="en-US"/>
          </a:p>
        </p:txBody>
      </p:sp>
    </p:spTree>
    <p:extLst>
      <p:ext uri="{BB962C8B-B14F-4D97-AF65-F5344CB8AC3E}">
        <p14:creationId xmlns:p14="http://schemas.microsoft.com/office/powerpoint/2010/main" val="14400622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34</a:t>
            </a:fld>
            <a:endParaRPr lang="en-GB" altLang="en-US"/>
          </a:p>
        </p:txBody>
      </p:sp>
    </p:spTree>
    <p:extLst>
      <p:ext uri="{BB962C8B-B14F-4D97-AF65-F5344CB8AC3E}">
        <p14:creationId xmlns:p14="http://schemas.microsoft.com/office/powerpoint/2010/main" val="177322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4</a:t>
            </a:fld>
            <a:endParaRPr lang="en-GB" altLang="en-US"/>
          </a:p>
        </p:txBody>
      </p:sp>
    </p:spTree>
    <p:extLst>
      <p:ext uri="{BB962C8B-B14F-4D97-AF65-F5344CB8AC3E}">
        <p14:creationId xmlns:p14="http://schemas.microsoft.com/office/powerpoint/2010/main" val="2460181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5</a:t>
            </a:fld>
            <a:endParaRPr lang="en-GB" altLang="en-US"/>
          </a:p>
        </p:txBody>
      </p:sp>
    </p:spTree>
    <p:extLst>
      <p:ext uri="{BB962C8B-B14F-4D97-AF65-F5344CB8AC3E}">
        <p14:creationId xmlns:p14="http://schemas.microsoft.com/office/powerpoint/2010/main" val="3889673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7</a:t>
            </a:fld>
            <a:endParaRPr lang="en-GB" altLang="en-US"/>
          </a:p>
        </p:txBody>
      </p:sp>
    </p:spTree>
    <p:extLst>
      <p:ext uri="{BB962C8B-B14F-4D97-AF65-F5344CB8AC3E}">
        <p14:creationId xmlns:p14="http://schemas.microsoft.com/office/powerpoint/2010/main" val="1957314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8</a:t>
            </a:fld>
            <a:endParaRPr lang="en-GB" altLang="en-US"/>
          </a:p>
        </p:txBody>
      </p:sp>
    </p:spTree>
    <p:extLst>
      <p:ext uri="{BB962C8B-B14F-4D97-AF65-F5344CB8AC3E}">
        <p14:creationId xmlns:p14="http://schemas.microsoft.com/office/powerpoint/2010/main" val="75968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choice of account string order is deliberately</a:t>
            </a:r>
            <a:r>
              <a:rPr lang="en-GB" baseline="0" dirty="0" smtClean="0"/>
              <a:t> set to match how people have to code up items</a:t>
            </a:r>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9</a:t>
            </a:fld>
            <a:endParaRPr lang="en-GB" altLang="en-US"/>
          </a:p>
        </p:txBody>
      </p:sp>
    </p:spTree>
    <p:extLst>
      <p:ext uri="{BB962C8B-B14F-4D97-AF65-F5344CB8AC3E}">
        <p14:creationId xmlns:p14="http://schemas.microsoft.com/office/powerpoint/2010/main" val="2804981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CE2CE-894B-4B92-998F-4B7983B1DC25}" type="slidenum">
              <a:rPr lang="en-GB" altLang="en-US" smtClean="0"/>
              <a:pPr>
                <a:defRPr/>
              </a:pPr>
              <a:t>10</a:t>
            </a:fld>
            <a:endParaRPr lang="en-GB" altLang="en-US"/>
          </a:p>
        </p:txBody>
      </p:sp>
    </p:spTree>
    <p:extLst>
      <p:ext uri="{BB962C8B-B14F-4D97-AF65-F5344CB8AC3E}">
        <p14:creationId xmlns:p14="http://schemas.microsoft.com/office/powerpoint/2010/main" val="3217481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5" name="Rectangle 14"/>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smtClean="0"/>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57DF4357-B32D-4560-BF9B-3C8514ED7EB3}" type="slidenum">
              <a:rPr lang="en-GB" altLang="en-US"/>
              <a:pPr>
                <a:defRPr/>
              </a:pPr>
              <a:t>‹#›</a:t>
            </a:fld>
            <a:endParaRPr lang="en-GB" altLang="en-US"/>
          </a:p>
        </p:txBody>
      </p:sp>
    </p:spTree>
    <p:extLst>
      <p:ext uri="{BB962C8B-B14F-4D97-AF65-F5344CB8AC3E}">
        <p14:creationId xmlns:p14="http://schemas.microsoft.com/office/powerpoint/2010/main" val="44296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710712B4-6BDB-49EE-B8A7-5CB80C4454A0}" type="slidenum">
              <a:rPr lang="en-GB" altLang="en-US"/>
              <a:pPr>
                <a:defRPr/>
              </a:pPr>
              <a:t>‹#›</a:t>
            </a:fld>
            <a:endParaRPr lang="en-GB" altLang="en-US"/>
          </a:p>
        </p:txBody>
      </p:sp>
    </p:spTree>
    <p:extLst>
      <p:ext uri="{BB962C8B-B14F-4D97-AF65-F5344CB8AC3E}">
        <p14:creationId xmlns:p14="http://schemas.microsoft.com/office/powerpoint/2010/main" val="46728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068C944-3B8D-487D-B635-D1E33ADA8833}" type="slidenum">
              <a:rPr lang="en-GB" altLang="en-US"/>
              <a:pPr>
                <a:defRPr/>
              </a:pPr>
              <a:t>‹#›</a:t>
            </a:fld>
            <a:endParaRPr lang="en-GB" altLang="en-US"/>
          </a:p>
        </p:txBody>
      </p:sp>
    </p:spTree>
    <p:extLst>
      <p:ext uri="{BB962C8B-B14F-4D97-AF65-F5344CB8AC3E}">
        <p14:creationId xmlns:p14="http://schemas.microsoft.com/office/powerpoint/2010/main" val="376186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E3D92556-33A4-485D-8900-ED736B11F71E}" type="slidenum">
              <a:rPr lang="en-GB" altLang="en-US"/>
              <a:pPr>
                <a:defRPr/>
              </a:pPr>
              <a:t>‹#›</a:t>
            </a:fld>
            <a:endParaRPr lang="en-GB" altLang="en-US"/>
          </a:p>
        </p:txBody>
      </p:sp>
    </p:spTree>
    <p:extLst>
      <p:ext uri="{BB962C8B-B14F-4D97-AF65-F5344CB8AC3E}">
        <p14:creationId xmlns:p14="http://schemas.microsoft.com/office/powerpoint/2010/main" val="352108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6194A8B-4896-40BC-BAE8-606C24E47806}" type="slidenum">
              <a:rPr lang="en-GB" altLang="en-US"/>
              <a:pPr>
                <a:defRPr/>
              </a:pPr>
              <a:t>‹#›</a:t>
            </a:fld>
            <a:endParaRPr lang="en-GB" altLang="en-US"/>
          </a:p>
        </p:txBody>
      </p:sp>
    </p:spTree>
    <p:extLst>
      <p:ext uri="{BB962C8B-B14F-4D97-AF65-F5344CB8AC3E}">
        <p14:creationId xmlns:p14="http://schemas.microsoft.com/office/powerpoint/2010/main" val="46157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C8D1A7DB-65D4-47B8-B449-EE05B435957D}" type="slidenum">
              <a:rPr lang="en-GB" altLang="en-US"/>
              <a:pPr>
                <a:defRPr/>
              </a:pPr>
              <a:t>‹#›</a:t>
            </a:fld>
            <a:endParaRPr lang="en-GB" altLang="en-US"/>
          </a:p>
        </p:txBody>
      </p:sp>
    </p:spTree>
    <p:extLst>
      <p:ext uri="{BB962C8B-B14F-4D97-AF65-F5344CB8AC3E}">
        <p14:creationId xmlns:p14="http://schemas.microsoft.com/office/powerpoint/2010/main" val="1702740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B609C924-394C-4A1A-8ADF-A5622721BB41}" type="slidenum">
              <a:rPr lang="en-GB" altLang="en-US"/>
              <a:pPr>
                <a:defRPr/>
              </a:pPr>
              <a:t>‹#›</a:t>
            </a:fld>
            <a:endParaRPr lang="en-GB" altLang="en-US"/>
          </a:p>
        </p:txBody>
      </p:sp>
    </p:spTree>
    <p:extLst>
      <p:ext uri="{BB962C8B-B14F-4D97-AF65-F5344CB8AC3E}">
        <p14:creationId xmlns:p14="http://schemas.microsoft.com/office/powerpoint/2010/main" val="428036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9E45EB2D-7D9D-43AC-8BB6-097D676E67BC}" type="slidenum">
              <a:rPr lang="en-GB" altLang="en-US"/>
              <a:pPr>
                <a:defRPr/>
              </a:pPr>
              <a:t>‹#›</a:t>
            </a:fld>
            <a:endParaRPr lang="en-GB" altLang="en-US"/>
          </a:p>
        </p:txBody>
      </p:sp>
    </p:spTree>
    <p:extLst>
      <p:ext uri="{BB962C8B-B14F-4D97-AF65-F5344CB8AC3E}">
        <p14:creationId xmlns:p14="http://schemas.microsoft.com/office/powerpoint/2010/main" val="118310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B77553B-35E2-490B-A3A9-873BC97B6EE5}" type="slidenum">
              <a:rPr lang="en-GB" altLang="en-US"/>
              <a:pPr>
                <a:defRPr/>
              </a:pPr>
              <a:t>‹#›</a:t>
            </a:fld>
            <a:endParaRPr lang="en-GB" altLang="en-US"/>
          </a:p>
        </p:txBody>
      </p:sp>
    </p:spTree>
    <p:extLst>
      <p:ext uri="{BB962C8B-B14F-4D97-AF65-F5344CB8AC3E}">
        <p14:creationId xmlns:p14="http://schemas.microsoft.com/office/powerpoint/2010/main" val="5882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D2338DD-5DC5-4D29-BD42-5E4CE78D1AFB}" type="slidenum">
              <a:rPr lang="en-GB" altLang="en-US"/>
              <a:pPr>
                <a:defRPr/>
              </a:pPr>
              <a:t>‹#›</a:t>
            </a:fld>
            <a:endParaRPr lang="en-GB" altLang="en-US"/>
          </a:p>
        </p:txBody>
      </p:sp>
    </p:spTree>
    <p:extLst>
      <p:ext uri="{BB962C8B-B14F-4D97-AF65-F5344CB8AC3E}">
        <p14:creationId xmlns:p14="http://schemas.microsoft.com/office/powerpoint/2010/main" val="315517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F779E65-B53A-4232-83DA-C85E363464B0}" type="slidenum">
              <a:rPr lang="en-GB" altLang="en-US"/>
              <a:pPr>
                <a:defRPr/>
              </a:pPr>
              <a:t>‹#›</a:t>
            </a:fld>
            <a:endParaRPr lang="en-GB" altLang="en-US"/>
          </a:p>
        </p:txBody>
      </p:sp>
    </p:spTree>
    <p:extLst>
      <p:ext uri="{BB962C8B-B14F-4D97-AF65-F5344CB8AC3E}">
        <p14:creationId xmlns:p14="http://schemas.microsoft.com/office/powerpoint/2010/main" val="275834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defRPr sz="1000">
                <a:solidFill>
                  <a:schemeClr val="tx2"/>
                </a:solidFill>
              </a:defRPr>
            </a:lvl1pPr>
          </a:lstStyle>
          <a:p>
            <a:pPr>
              <a:defRPr/>
            </a:pPr>
            <a:fld id="{E9E27F9D-D9E6-48AC-906F-CC93199B39A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mailto:fsg.system.support@admin.cam.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66713" y="2420938"/>
            <a:ext cx="8374062" cy="936625"/>
          </a:xfrm>
        </p:spPr>
        <p:txBody>
          <a:bodyPr/>
          <a:lstStyle/>
          <a:p>
            <a:pPr algn="ctr" eaLnBrk="1" hangingPunct="1"/>
            <a:r>
              <a:rPr lang="en-GB" altLang="en-US" sz="4000"/>
              <a:t>Chest Allocation (Project Pectus)</a:t>
            </a:r>
            <a:br>
              <a:rPr lang="en-GB" altLang="en-US" sz="4000"/>
            </a:br>
            <a:r>
              <a:rPr lang="en-GB" altLang="en-US" sz="4000"/>
              <a:t>Methodology and Reporting Changes</a:t>
            </a:r>
            <a:br>
              <a:rPr lang="en-GB" altLang="en-US" sz="4000"/>
            </a:br>
            <a:endParaRPr lang="en-GB" altLang="en-US" sz="1600"/>
          </a:p>
        </p:txBody>
      </p:sp>
      <p:sp>
        <p:nvSpPr>
          <p:cNvPr id="5123" name="Rectangle 4"/>
          <p:cNvSpPr>
            <a:spLocks noChangeArrowheads="1"/>
          </p:cNvSpPr>
          <p:nvPr/>
        </p:nvSpPr>
        <p:spPr bwMode="auto">
          <a:xfrm>
            <a:off x="384175" y="5548313"/>
            <a:ext cx="83740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a:spcAft>
                <a:spcPct val="75000"/>
              </a:spcAft>
              <a:buChar char="•"/>
              <a:defRPr sz="2000">
                <a:solidFill>
                  <a:schemeClr val="tx1"/>
                </a:solidFill>
                <a:latin typeface="Arial" panose="020B0604020202020204" pitchFamily="34" charset="0"/>
              </a:defRPr>
            </a:lvl1pPr>
            <a:lvl2pPr marL="742950" indent="-285750">
              <a:spcAft>
                <a:spcPct val="75000"/>
              </a:spcAft>
              <a:buChar char="•"/>
              <a:defRPr sz="2000">
                <a:solidFill>
                  <a:schemeClr val="tx1"/>
                </a:solidFill>
                <a:latin typeface="Arial" panose="020B0604020202020204" pitchFamily="34" charset="0"/>
              </a:defRPr>
            </a:lvl2pPr>
            <a:lvl3pPr marL="1143000" indent="-228600">
              <a:spcAft>
                <a:spcPct val="75000"/>
              </a:spcAft>
              <a:buChar char="•"/>
              <a:defRPr sz="2000">
                <a:solidFill>
                  <a:schemeClr val="tx1"/>
                </a:solidFill>
                <a:latin typeface="Arial" panose="020B0604020202020204" pitchFamily="34" charset="0"/>
              </a:defRPr>
            </a:lvl3pPr>
            <a:lvl4pPr marL="1600200" indent="-228600">
              <a:spcAft>
                <a:spcPct val="75000"/>
              </a:spcAft>
              <a:buChar char="•"/>
              <a:defRPr sz="2000">
                <a:solidFill>
                  <a:schemeClr val="tx1"/>
                </a:solidFill>
                <a:latin typeface="Arial" panose="020B0604020202020204" pitchFamily="34" charset="0"/>
              </a:defRPr>
            </a:lvl4pPr>
            <a:lvl5pPr marL="2057400" indent="-228600">
              <a:spcAft>
                <a:spcPct val="75000"/>
              </a:spcAft>
              <a:buChar char="•"/>
              <a:defRPr sz="2000">
                <a:solidFill>
                  <a:schemeClr val="tx1"/>
                </a:solidFill>
                <a:latin typeface="Arial" panose="020B0604020202020204" pitchFamily="34" charset="0"/>
              </a:defRPr>
            </a:lvl5pPr>
            <a:lvl6pPr marL="2514600" indent="-228600" eaLnBrk="0" fontAlgn="base" hangingPunct="0">
              <a:spcBef>
                <a:spcPct val="0"/>
              </a:spcBef>
              <a:spcAft>
                <a:spcPct val="7500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7500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7500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75000"/>
              </a:spcAft>
              <a:buChar char="•"/>
              <a:defRPr sz="2000">
                <a:solidFill>
                  <a:schemeClr val="tx1"/>
                </a:solidFill>
                <a:latin typeface="Arial" panose="020B0604020202020204" pitchFamily="34" charset="0"/>
              </a:defRPr>
            </a:lvl9pPr>
          </a:lstStyle>
          <a:p>
            <a:pPr eaLnBrk="1" hangingPunct="1">
              <a:spcAft>
                <a:spcPct val="0"/>
              </a:spcAft>
              <a:buFontTx/>
              <a:buNone/>
            </a:pPr>
            <a:r>
              <a:rPr lang="en-GB" altLang="en-US" sz="1800" b="1">
                <a:solidFill>
                  <a:schemeClr val="tx2"/>
                </a:solidFill>
              </a:rPr>
              <a:t>Finance Division</a:t>
            </a:r>
          </a:p>
        </p:txBody>
      </p:sp>
    </p:spTree>
    <p:extLst>
      <p:ext uri="{BB962C8B-B14F-4D97-AF65-F5344CB8AC3E}">
        <p14:creationId xmlns:p14="http://schemas.microsoft.com/office/powerpoint/2010/main" val="26098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Journal Transactions – parameter screens</a:t>
            </a:r>
          </a:p>
        </p:txBody>
      </p:sp>
      <p:pic>
        <p:nvPicPr>
          <p:cNvPr id="5" name="Picture 4"/>
          <p:cNvPicPr>
            <a:picLocks noChangeAspect="1"/>
          </p:cNvPicPr>
          <p:nvPr/>
        </p:nvPicPr>
        <p:blipFill>
          <a:blip r:embed="rId3"/>
          <a:stretch>
            <a:fillRect/>
          </a:stretch>
        </p:blipFill>
        <p:spPr>
          <a:xfrm>
            <a:off x="384175" y="1412776"/>
            <a:ext cx="7989391" cy="3475947"/>
          </a:xfrm>
          <a:prstGeom prst="rect">
            <a:avLst/>
          </a:prstGeom>
        </p:spPr>
      </p:pic>
      <p:sp>
        <p:nvSpPr>
          <p:cNvPr id="6" name="Rectangle 5"/>
          <p:cNvSpPr/>
          <p:nvPr/>
        </p:nvSpPr>
        <p:spPr>
          <a:xfrm>
            <a:off x="384174" y="5176755"/>
            <a:ext cx="7716217" cy="646331"/>
          </a:xfrm>
          <a:prstGeom prst="rect">
            <a:avLst/>
          </a:prstGeom>
        </p:spPr>
        <p:txBody>
          <a:bodyPr wrap="square">
            <a:spAutoFit/>
          </a:bodyPr>
          <a:lstStyle/>
          <a:p>
            <a:pPr>
              <a:spcAft>
                <a:spcPts val="1800"/>
              </a:spcAft>
            </a:pPr>
            <a:r>
              <a:rPr lang="en-GB" dirty="0" smtClean="0">
                <a:ea typeface="Calibri" panose="020F0502020204030204" pitchFamily="34" charset="0"/>
                <a:cs typeface="Arial" panose="020B0604020202020204" pitchFamily="34" charset="0"/>
              </a:rPr>
              <a:t>Date parameters can be used to select the date range to be covered in the report</a:t>
            </a:r>
            <a:endParaRPr lang="en-GB"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569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Journal Transactions – parameter screens</a:t>
            </a:r>
          </a:p>
        </p:txBody>
      </p:sp>
      <p:sp>
        <p:nvSpPr>
          <p:cNvPr id="3" name="Rectangle 2"/>
          <p:cNvSpPr/>
          <p:nvPr/>
        </p:nvSpPr>
        <p:spPr>
          <a:xfrm>
            <a:off x="5884541" y="1628800"/>
            <a:ext cx="3096344" cy="2046714"/>
          </a:xfrm>
          <a:prstGeom prst="rect">
            <a:avLst/>
          </a:prstGeom>
        </p:spPr>
        <p:txBody>
          <a:bodyPr wrap="square">
            <a:spAutoFit/>
          </a:bodyPr>
          <a:lstStyle/>
          <a:p>
            <a:pPr>
              <a:spcAft>
                <a:spcPts val="1800"/>
              </a:spcAft>
            </a:pPr>
            <a:r>
              <a:rPr lang="en-GB" sz="1600" dirty="0">
                <a:ea typeface="Calibri" panose="020F0502020204030204" pitchFamily="34" charset="0"/>
                <a:cs typeface="Arial" panose="020B0604020202020204" pitchFamily="34" charset="0"/>
              </a:rPr>
              <a:t>The report can be run for Departments, Department Group, Schools, or even across the whole University.</a:t>
            </a:r>
            <a:endParaRPr lang="en-GB" sz="1600" dirty="0">
              <a:ea typeface="Calibri" panose="020F0502020204030204" pitchFamily="34" charset="0"/>
              <a:cs typeface="Times New Roman" panose="02020603050405020304" pitchFamily="18" charset="0"/>
            </a:endParaRPr>
          </a:p>
          <a:p>
            <a:pPr>
              <a:spcAft>
                <a:spcPts val="1800"/>
              </a:spcAft>
            </a:pPr>
            <a:r>
              <a:rPr lang="en-GB" sz="1600" dirty="0">
                <a:ea typeface="Calibri" panose="020F0502020204030204" pitchFamily="34" charset="0"/>
                <a:cs typeface="Arial" panose="020B0604020202020204" pitchFamily="34" charset="0"/>
              </a:rPr>
              <a:t>A list of Department codes can also be typed in separated by commas.</a:t>
            </a:r>
            <a:endParaRPr lang="en-GB" sz="1600" dirty="0">
              <a:ea typeface="Calibri" panose="020F0502020204030204" pitchFamily="34" charset="0"/>
              <a:cs typeface="Times New Roman" panose="02020603050405020304" pitchFamily="18" charset="0"/>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79512" y="1628800"/>
            <a:ext cx="5731510" cy="3769995"/>
          </a:xfrm>
          <a:prstGeom prst="rect">
            <a:avLst/>
          </a:prstGeom>
          <a:noFill/>
          <a:ln>
            <a:noFill/>
          </a:ln>
        </p:spPr>
      </p:pic>
    </p:spTree>
    <p:extLst>
      <p:ext uri="{BB962C8B-B14F-4D97-AF65-F5344CB8AC3E}">
        <p14:creationId xmlns:p14="http://schemas.microsoft.com/office/powerpoint/2010/main" val="346017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Journal Transactions – parameter screens</a:t>
            </a: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84175" y="2924944"/>
            <a:ext cx="6372597" cy="3096344"/>
          </a:xfrm>
          <a:prstGeom prst="rect">
            <a:avLst/>
          </a:prstGeom>
          <a:noFill/>
          <a:ln>
            <a:noFill/>
          </a:ln>
        </p:spPr>
      </p:pic>
      <p:sp>
        <p:nvSpPr>
          <p:cNvPr id="4" name="Rectangle 3"/>
          <p:cNvSpPr/>
          <p:nvPr/>
        </p:nvSpPr>
        <p:spPr>
          <a:xfrm>
            <a:off x="384175" y="1457489"/>
            <a:ext cx="8375650" cy="1184940"/>
          </a:xfrm>
          <a:prstGeom prst="rect">
            <a:avLst/>
          </a:prstGeom>
        </p:spPr>
        <p:txBody>
          <a:bodyPr wrap="square">
            <a:spAutoFit/>
          </a:bodyPr>
          <a:lstStyle/>
          <a:p>
            <a:pPr>
              <a:spcAft>
                <a:spcPts val="600"/>
              </a:spcAft>
            </a:pPr>
            <a:r>
              <a:rPr lang="en-GB" b="1" dirty="0">
                <a:ea typeface="Times New Roman" panose="02020603050405020304" pitchFamily="18" charset="0"/>
                <a:cs typeface="Times New Roman" panose="02020603050405020304" pitchFamily="18" charset="0"/>
              </a:rPr>
              <a:t>Account Segment Parameters:</a:t>
            </a:r>
          </a:p>
          <a:p>
            <a:pPr marL="342900" lvl="0" indent="-342900">
              <a:spcAft>
                <a:spcPts val="0"/>
              </a:spcAft>
              <a:buFont typeface="Symbol" panose="05050102010706020507" pitchFamily="18" charset="2"/>
              <a:buChar char=""/>
            </a:pPr>
            <a:r>
              <a:rPr lang="en-GB" sz="1600" b="1" dirty="0">
                <a:ea typeface="Calibri" panose="020F0502020204030204" pitchFamily="34" charset="0"/>
                <a:cs typeface="Times New Roman" panose="02020603050405020304" pitchFamily="18" charset="0"/>
              </a:rPr>
              <a:t>Cost Centre(s)</a:t>
            </a:r>
            <a:r>
              <a:rPr lang="en-GB" sz="1600" dirty="0">
                <a:ea typeface="Calibri" panose="020F0502020204030204" pitchFamily="34" charset="0"/>
                <a:cs typeface="Times New Roman" panose="02020603050405020304" pitchFamily="18" charset="0"/>
              </a:rPr>
              <a:t> (optional)</a:t>
            </a:r>
          </a:p>
          <a:p>
            <a:pPr marL="342900" lvl="0" indent="-342900">
              <a:spcAft>
                <a:spcPts val="0"/>
              </a:spcAft>
              <a:buFont typeface="Symbol" panose="05050102010706020507" pitchFamily="18" charset="2"/>
              <a:buChar char=""/>
            </a:pPr>
            <a:r>
              <a:rPr lang="en-GB" sz="1600" b="1" dirty="0">
                <a:ea typeface="Calibri" panose="020F0502020204030204" pitchFamily="34" charset="0"/>
                <a:cs typeface="Times New Roman" panose="02020603050405020304" pitchFamily="18" charset="0"/>
              </a:rPr>
              <a:t>Source(s) of Funds</a:t>
            </a:r>
            <a:r>
              <a:rPr lang="en-GB" sz="1600" dirty="0">
                <a:ea typeface="Calibri" panose="020F0502020204030204" pitchFamily="34" charset="0"/>
                <a:cs typeface="Times New Roman" panose="02020603050405020304" pitchFamily="18" charset="0"/>
              </a:rPr>
              <a:t> (optional)</a:t>
            </a:r>
          </a:p>
          <a:p>
            <a:pPr marL="342900" lvl="0" indent="-342900">
              <a:spcAft>
                <a:spcPts val="1800"/>
              </a:spcAft>
              <a:buFont typeface="Symbol" panose="05050102010706020507" pitchFamily="18" charset="2"/>
              <a:buChar char=""/>
            </a:pPr>
            <a:r>
              <a:rPr lang="en-GB" sz="1600" b="1" dirty="0">
                <a:ea typeface="Calibri" panose="020F0502020204030204" pitchFamily="34" charset="0"/>
                <a:cs typeface="Times New Roman" panose="02020603050405020304" pitchFamily="18" charset="0"/>
              </a:rPr>
              <a:t>Transaction(s)</a:t>
            </a:r>
            <a:r>
              <a:rPr lang="en-GB" sz="1600" dirty="0">
                <a:ea typeface="Calibri" panose="020F0502020204030204" pitchFamily="34" charset="0"/>
                <a:cs typeface="Times New Roman" panose="02020603050405020304" pitchFamily="18" charset="0"/>
              </a:rPr>
              <a:t> (optional)</a:t>
            </a:r>
          </a:p>
        </p:txBody>
      </p:sp>
      <p:sp>
        <p:nvSpPr>
          <p:cNvPr id="5" name="Rectangle 4"/>
          <p:cNvSpPr/>
          <p:nvPr/>
        </p:nvSpPr>
        <p:spPr>
          <a:xfrm>
            <a:off x="7020272" y="3068960"/>
            <a:ext cx="1944216" cy="2062103"/>
          </a:xfrm>
          <a:prstGeom prst="rect">
            <a:avLst/>
          </a:prstGeom>
        </p:spPr>
        <p:txBody>
          <a:bodyPr wrap="square">
            <a:spAutoFit/>
          </a:bodyPr>
          <a:lstStyle/>
          <a:p>
            <a:pPr>
              <a:spcAft>
                <a:spcPts val="1800"/>
              </a:spcAft>
            </a:pPr>
            <a:r>
              <a:rPr lang="en-GB" sz="1600" dirty="0">
                <a:ea typeface="Calibri" panose="020F0502020204030204" pitchFamily="34" charset="0"/>
                <a:cs typeface="Arial" panose="020B0604020202020204" pitchFamily="34" charset="0"/>
              </a:rPr>
              <a:t>Results can be restricted further by entering ranges for Account Code Segments, or by typing in lists of values separated by commas.</a:t>
            </a: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08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Journal Transactions – parameter screens</a:t>
            </a:r>
          </a:p>
        </p:txBody>
      </p:sp>
      <p:sp>
        <p:nvSpPr>
          <p:cNvPr id="4" name="Rectangle 3"/>
          <p:cNvSpPr/>
          <p:nvPr/>
        </p:nvSpPr>
        <p:spPr>
          <a:xfrm>
            <a:off x="384175" y="1457489"/>
            <a:ext cx="8375650" cy="1077218"/>
          </a:xfrm>
          <a:prstGeom prst="rect">
            <a:avLst/>
          </a:prstGeom>
        </p:spPr>
        <p:txBody>
          <a:bodyPr wrap="square">
            <a:spAutoFit/>
          </a:bodyPr>
          <a:lstStyle/>
          <a:p>
            <a:r>
              <a:rPr lang="en-GB" sz="1600" b="1" dirty="0"/>
              <a:t>Output Parameters:</a:t>
            </a:r>
          </a:p>
          <a:p>
            <a:pPr marL="285750" lvl="0" indent="-285750">
              <a:buFont typeface="Arial" panose="020B0604020202020204" pitchFamily="34" charset="0"/>
              <a:buChar char="•"/>
            </a:pPr>
            <a:r>
              <a:rPr lang="en-GB" sz="1600" b="1" dirty="0"/>
              <a:t>Balance Type(s)</a:t>
            </a:r>
            <a:r>
              <a:rPr lang="en-GB" sz="1600" dirty="0"/>
              <a:t> (optional)</a:t>
            </a:r>
          </a:p>
          <a:p>
            <a:pPr marL="285750" lvl="0" indent="-285750">
              <a:buFont typeface="Arial" panose="020B0604020202020204" pitchFamily="34" charset="0"/>
              <a:buChar char="•"/>
            </a:pPr>
            <a:r>
              <a:rPr lang="en-GB" sz="1600" b="1" dirty="0"/>
              <a:t>GL Journal Posting Status</a:t>
            </a:r>
            <a:r>
              <a:rPr lang="en-GB" sz="1600" dirty="0"/>
              <a:t> (optional)</a:t>
            </a:r>
          </a:p>
          <a:p>
            <a:pPr marL="285750" lvl="0" indent="-285750">
              <a:buFont typeface="Arial" panose="020B0604020202020204" pitchFamily="34" charset="0"/>
              <a:buChar char="•"/>
            </a:pPr>
            <a:r>
              <a:rPr lang="en-GB" sz="1600" b="1" dirty="0"/>
              <a:t>Report Layout Options</a:t>
            </a:r>
            <a:r>
              <a:rPr lang="en-GB" sz="1600" dirty="0"/>
              <a:t> (optional)</a:t>
            </a:r>
          </a:p>
        </p:txBody>
      </p:sp>
      <p:sp>
        <p:nvSpPr>
          <p:cNvPr id="5" name="Rectangle 4"/>
          <p:cNvSpPr/>
          <p:nvPr/>
        </p:nvSpPr>
        <p:spPr>
          <a:xfrm>
            <a:off x="6948264" y="2920594"/>
            <a:ext cx="1944216" cy="2800767"/>
          </a:xfrm>
          <a:prstGeom prst="rect">
            <a:avLst/>
          </a:prstGeom>
        </p:spPr>
        <p:txBody>
          <a:bodyPr wrap="square">
            <a:spAutoFit/>
          </a:bodyPr>
          <a:lstStyle/>
          <a:p>
            <a:r>
              <a:rPr lang="en-GB" sz="1600" dirty="0"/>
              <a:t>The output received from the report can include different journal types and statuses, and additional fields can be shown on the output by selecting various layout options.</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84175" y="2914148"/>
            <a:ext cx="6348065" cy="2603084"/>
          </a:xfrm>
          <a:prstGeom prst="rect">
            <a:avLst/>
          </a:prstGeom>
          <a:noFill/>
          <a:ln>
            <a:noFill/>
          </a:ln>
        </p:spPr>
      </p:pic>
    </p:spTree>
    <p:extLst>
      <p:ext uri="{BB962C8B-B14F-4D97-AF65-F5344CB8AC3E}">
        <p14:creationId xmlns:p14="http://schemas.microsoft.com/office/powerpoint/2010/main" val="219145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Budget to Actual</a:t>
            </a:r>
          </a:p>
        </p:txBody>
      </p:sp>
      <p:sp>
        <p:nvSpPr>
          <p:cNvPr id="5" name="Rectangle 4"/>
          <p:cNvSpPr/>
          <p:nvPr/>
        </p:nvSpPr>
        <p:spPr>
          <a:xfrm>
            <a:off x="243497" y="1412776"/>
            <a:ext cx="8508305" cy="4616648"/>
          </a:xfrm>
          <a:prstGeom prst="rect">
            <a:avLst/>
          </a:prstGeom>
        </p:spPr>
        <p:txBody>
          <a:bodyPr wrap="square">
            <a:spAutoFit/>
          </a:bodyPr>
          <a:lstStyle/>
          <a:p>
            <a:pPr>
              <a:spcAft>
                <a:spcPts val="1800"/>
              </a:spcAft>
            </a:pPr>
            <a:r>
              <a:rPr lang="en-GB" dirty="0">
                <a:ea typeface="Calibri" panose="020F0502020204030204" pitchFamily="34" charset="0"/>
                <a:cs typeface="Arial" panose="020B0604020202020204" pitchFamily="34" charset="0"/>
              </a:rPr>
              <a:t>Available in </a:t>
            </a:r>
            <a:r>
              <a:rPr lang="en-GB" b="1" dirty="0" err="1">
                <a:ea typeface="Calibri" panose="020F0502020204030204" pitchFamily="34" charset="0"/>
                <a:cs typeface="Arial" panose="020B0604020202020204" pitchFamily="34" charset="0"/>
              </a:rPr>
              <a:t>Cognos</a:t>
            </a:r>
            <a:r>
              <a:rPr lang="en-GB" dirty="0">
                <a:ea typeface="Calibri" panose="020F0502020204030204" pitchFamily="34" charset="0"/>
                <a:cs typeface="Arial" panose="020B0604020202020204" pitchFamily="34" charset="0"/>
              </a:rPr>
              <a:t>, this </a:t>
            </a:r>
            <a:r>
              <a:rPr lang="en-GB" b="1" dirty="0">
                <a:ea typeface="Calibri" panose="020F0502020204030204" pitchFamily="34" charset="0"/>
                <a:cs typeface="Arial" panose="020B0604020202020204" pitchFamily="34" charset="0"/>
              </a:rPr>
              <a:t>General Ledger</a:t>
            </a:r>
            <a:r>
              <a:rPr lang="en-GB" dirty="0">
                <a:ea typeface="Calibri" panose="020F0502020204030204" pitchFamily="34" charset="0"/>
                <a:cs typeface="Arial" panose="020B0604020202020204" pitchFamily="34" charset="0"/>
              </a:rPr>
              <a:t> report provides summary General Ledger posting information.</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has a variety of optional fields, allowing users to customise the output to better suit their requirements and see information about the current period or YTD vs Annual variances.</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is intended to be used as a working report, and as such does not contain any header, footer, or summary information in order to ease manipulation of the output to meet user needs.</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is intended for use by Departments, Schools and Central Finance. This report uses the standard security model, restricting information returned to only Departments or Schools the user has been granted access to.</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defaults to Excel, but can provide output in all standard formats (including PDF and HTML).</a:t>
            </a:r>
            <a:endParaRPr lang="en-GB"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01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GB" altLang="en-US" sz="2400" dirty="0"/>
              <a:t>How</a:t>
            </a:r>
            <a:r>
              <a:rPr lang="en-GB" altLang="en-US" sz="2800" dirty="0"/>
              <a:t> </a:t>
            </a:r>
            <a:r>
              <a:rPr lang="en-GB" altLang="en-US" sz="2400" dirty="0" smtClean="0"/>
              <a:t>the new report looks </a:t>
            </a:r>
            <a:r>
              <a:rPr lang="en-GB" altLang="en-US" sz="2400" dirty="0"/>
              <a:t>(Budget to Actual example)</a:t>
            </a:r>
          </a:p>
        </p:txBody>
      </p:sp>
      <p:graphicFrame>
        <p:nvGraphicFramePr>
          <p:cNvPr id="2" name="Table 1"/>
          <p:cNvGraphicFramePr>
            <a:graphicFrameLocks noGrp="1"/>
          </p:cNvGraphicFramePr>
          <p:nvPr>
            <p:extLst/>
          </p:nvPr>
        </p:nvGraphicFramePr>
        <p:xfrm>
          <a:off x="1403651" y="1597436"/>
          <a:ext cx="7344813" cy="1432400"/>
        </p:xfrm>
        <a:graphic>
          <a:graphicData uri="http://schemas.openxmlformats.org/drawingml/2006/table">
            <a:tbl>
              <a:tblPr firstRow="1" bandRow="1">
                <a:tableStyleId>{073A0DAA-6AF3-43AB-8588-CEC1D06C72B9}</a:tableStyleId>
              </a:tblPr>
              <a:tblGrid>
                <a:gridCol w="1055193">
                  <a:extLst>
                    <a:ext uri="{9D8B030D-6E8A-4147-A177-3AD203B41FA5}">
                      <a16:colId xmlns:a16="http://schemas.microsoft.com/office/drawing/2014/main" val="20000"/>
                    </a:ext>
                  </a:extLst>
                </a:gridCol>
                <a:gridCol w="1055192">
                  <a:extLst>
                    <a:ext uri="{9D8B030D-6E8A-4147-A177-3AD203B41FA5}">
                      <a16:colId xmlns:a16="http://schemas.microsoft.com/office/drawing/2014/main" val="20001"/>
                    </a:ext>
                  </a:extLst>
                </a:gridCol>
                <a:gridCol w="1273988">
                  <a:extLst>
                    <a:ext uri="{9D8B030D-6E8A-4147-A177-3AD203B41FA5}">
                      <a16:colId xmlns:a16="http://schemas.microsoft.com/office/drawing/2014/main" val="20002"/>
                    </a:ext>
                  </a:extLst>
                </a:gridCol>
                <a:gridCol w="1083073">
                  <a:extLst>
                    <a:ext uri="{9D8B030D-6E8A-4147-A177-3AD203B41FA5}">
                      <a16:colId xmlns:a16="http://schemas.microsoft.com/office/drawing/2014/main" val="20003"/>
                    </a:ext>
                  </a:extLst>
                </a:gridCol>
                <a:gridCol w="924206">
                  <a:extLst>
                    <a:ext uri="{9D8B030D-6E8A-4147-A177-3AD203B41FA5}">
                      <a16:colId xmlns:a16="http://schemas.microsoft.com/office/drawing/2014/main" val="20004"/>
                    </a:ext>
                  </a:extLst>
                </a:gridCol>
                <a:gridCol w="1001223">
                  <a:extLst>
                    <a:ext uri="{9D8B030D-6E8A-4147-A177-3AD203B41FA5}">
                      <a16:colId xmlns:a16="http://schemas.microsoft.com/office/drawing/2014/main" val="20005"/>
                    </a:ext>
                  </a:extLst>
                </a:gridCol>
                <a:gridCol w="951938">
                  <a:extLst>
                    <a:ext uri="{9D8B030D-6E8A-4147-A177-3AD203B41FA5}">
                      <a16:colId xmlns:a16="http://schemas.microsoft.com/office/drawing/2014/main" val="20006"/>
                    </a:ext>
                  </a:extLst>
                </a:gridCol>
              </a:tblGrid>
              <a:tr h="387097">
                <a:tc>
                  <a:txBody>
                    <a:bodyPr/>
                    <a:lstStyle/>
                    <a:p>
                      <a:pPr algn="ctr"/>
                      <a:r>
                        <a:rPr lang="en-GB" sz="1400" dirty="0"/>
                        <a:t>Cost Centre</a:t>
                      </a:r>
                    </a:p>
                  </a:txBody>
                  <a:tcPr marL="91445" marR="91445" marT="45700" marB="45700"/>
                </a:tc>
                <a:tc>
                  <a:txBody>
                    <a:bodyPr/>
                    <a:lstStyle/>
                    <a:p>
                      <a:pPr algn="ctr"/>
                      <a:r>
                        <a:rPr lang="en-GB" sz="1400" dirty="0"/>
                        <a:t>Source of Funds</a:t>
                      </a:r>
                    </a:p>
                  </a:txBody>
                  <a:tcPr marL="91445" marR="91445" marT="45700" marB="45700"/>
                </a:tc>
                <a:tc>
                  <a:txBody>
                    <a:bodyPr/>
                    <a:lstStyle/>
                    <a:p>
                      <a:pPr algn="ctr"/>
                      <a:r>
                        <a:rPr lang="en-GB" sz="1400" dirty="0"/>
                        <a:t>Transaction</a:t>
                      </a:r>
                    </a:p>
                  </a:txBody>
                  <a:tcPr marL="91445" marR="91445" marT="45700" marB="45700"/>
                </a:tc>
                <a:tc>
                  <a:txBody>
                    <a:bodyPr/>
                    <a:lstStyle/>
                    <a:p>
                      <a:pPr algn="ctr"/>
                      <a:r>
                        <a:rPr lang="en-GB" sz="1400" dirty="0"/>
                        <a:t>Annual </a:t>
                      </a:r>
                      <a:r>
                        <a:rPr lang="en-GB" sz="1400" dirty="0" smtClean="0"/>
                        <a:t>Budget</a:t>
                      </a:r>
                      <a:endParaRPr lang="en-GB" sz="1400" dirty="0"/>
                    </a:p>
                  </a:txBody>
                  <a:tcPr marL="91445" marR="91445" marT="45700" marB="45700"/>
                </a:tc>
                <a:tc>
                  <a:txBody>
                    <a:bodyPr/>
                    <a:lstStyle/>
                    <a:p>
                      <a:pPr algn="ctr"/>
                      <a:r>
                        <a:rPr lang="en-GB" sz="1400" dirty="0"/>
                        <a:t>Budget YTD</a:t>
                      </a:r>
                    </a:p>
                  </a:txBody>
                  <a:tcPr marL="91445" marR="91445" marT="45700" marB="45700"/>
                </a:tc>
                <a:tc>
                  <a:txBody>
                    <a:bodyPr/>
                    <a:lstStyle/>
                    <a:p>
                      <a:pPr algn="ctr"/>
                      <a:r>
                        <a:rPr lang="en-GB" sz="1400" dirty="0"/>
                        <a:t>Actual YTD</a:t>
                      </a:r>
                    </a:p>
                  </a:txBody>
                  <a:tcPr marL="91445" marR="91445" marT="45700" marB="45700"/>
                </a:tc>
                <a:tc>
                  <a:txBody>
                    <a:bodyPr/>
                    <a:lstStyle/>
                    <a:p>
                      <a:pPr algn="ctr"/>
                      <a:r>
                        <a:rPr lang="en-GB" sz="1400" dirty="0"/>
                        <a:t>Variance YTD</a:t>
                      </a:r>
                    </a:p>
                  </a:txBody>
                  <a:tcPr marL="91445" marR="91445" marT="45700" marB="45700"/>
                </a:tc>
                <a:extLst>
                  <a:ext uri="{0D108BD9-81ED-4DB2-BD59-A6C34878D82A}">
                    <a16:rowId xmlns:a16="http://schemas.microsoft.com/office/drawing/2014/main" val="10000"/>
                  </a:ext>
                </a:extLst>
              </a:tr>
              <a:tr h="227692">
                <a:tc>
                  <a:txBody>
                    <a:bodyPr/>
                    <a:lstStyle/>
                    <a:p>
                      <a:pPr algn="ctr"/>
                      <a:r>
                        <a:rPr lang="en-GB" sz="1400" dirty="0"/>
                        <a:t>XXCC</a:t>
                      </a:r>
                    </a:p>
                  </a:txBody>
                  <a:tcPr marL="91445" marR="91445" marT="45700" marB="45700"/>
                </a:tc>
                <a:tc>
                  <a:txBody>
                    <a:bodyPr/>
                    <a:lstStyle/>
                    <a:p>
                      <a:pPr algn="ctr"/>
                      <a:r>
                        <a:rPr lang="en-GB" sz="1400" dirty="0"/>
                        <a:t>ABAA</a:t>
                      </a:r>
                    </a:p>
                  </a:txBody>
                  <a:tcPr marL="91445" marR="91445" marT="45700" marB="45700"/>
                </a:tc>
                <a:tc>
                  <a:txBody>
                    <a:bodyPr/>
                    <a:lstStyle/>
                    <a:p>
                      <a:pPr algn="ctr"/>
                      <a:r>
                        <a:rPr lang="en-GB" sz="1400" dirty="0"/>
                        <a:t>AAAC</a:t>
                      </a:r>
                    </a:p>
                  </a:txBody>
                  <a:tcPr marL="91445" marR="91445" marT="45700" marB="45700"/>
                </a:tc>
                <a:tc>
                  <a:txBody>
                    <a:bodyPr/>
                    <a:lstStyle/>
                    <a:p>
                      <a:pPr algn="r"/>
                      <a:r>
                        <a:rPr lang="en-GB" sz="1400" dirty="0"/>
                        <a:t>39,000</a:t>
                      </a:r>
                    </a:p>
                  </a:txBody>
                  <a:tcPr marL="91445" marR="91445" marT="45700" marB="45700"/>
                </a:tc>
                <a:tc>
                  <a:txBody>
                    <a:bodyPr/>
                    <a:lstStyle/>
                    <a:p>
                      <a:pPr algn="r"/>
                      <a:r>
                        <a:rPr lang="en-GB" sz="1400" dirty="0"/>
                        <a:t>6,500</a:t>
                      </a:r>
                    </a:p>
                  </a:txBody>
                  <a:tcPr marL="91445" marR="91445" marT="45700" marB="45700"/>
                </a:tc>
                <a:tc>
                  <a:txBody>
                    <a:bodyPr/>
                    <a:lstStyle/>
                    <a:p>
                      <a:pPr algn="r"/>
                      <a:r>
                        <a:rPr lang="en-GB" sz="1400" dirty="0"/>
                        <a:t>6,730</a:t>
                      </a:r>
                    </a:p>
                  </a:txBody>
                  <a:tcPr marL="91445" marR="91445" marT="45700" marB="45700"/>
                </a:tc>
                <a:tc>
                  <a:txBody>
                    <a:bodyPr/>
                    <a:lstStyle/>
                    <a:p>
                      <a:pPr algn="r"/>
                      <a:r>
                        <a:rPr lang="en-GB" sz="1400" dirty="0">
                          <a:solidFill>
                            <a:srgbClr val="FF0000"/>
                          </a:solidFill>
                        </a:rPr>
                        <a:t>(230)</a:t>
                      </a:r>
                    </a:p>
                  </a:txBody>
                  <a:tcPr marL="91445" marR="91445" marT="45700" marB="45700"/>
                </a:tc>
                <a:extLst>
                  <a:ext uri="{0D108BD9-81ED-4DB2-BD59-A6C34878D82A}">
                    <a16:rowId xmlns:a16="http://schemas.microsoft.com/office/drawing/2014/main" val="10001"/>
                  </a:ext>
                </a:extLst>
              </a:tr>
              <a:tr h="227692">
                <a:tc>
                  <a:txBody>
                    <a:bodyPr/>
                    <a:lstStyle/>
                    <a:p>
                      <a:pPr algn="ctr"/>
                      <a:r>
                        <a:rPr lang="en-GB" sz="1400" dirty="0"/>
                        <a:t>XXCC</a:t>
                      </a:r>
                    </a:p>
                  </a:txBody>
                  <a:tcPr marL="91445" marR="91445" marT="45700" marB="45700"/>
                </a:tc>
                <a:tc>
                  <a:txBody>
                    <a:bodyPr/>
                    <a:lstStyle/>
                    <a:p>
                      <a:pPr algn="ctr"/>
                      <a:r>
                        <a:rPr lang="en-GB" sz="1400" dirty="0"/>
                        <a:t>ABAA</a:t>
                      </a:r>
                    </a:p>
                  </a:txBody>
                  <a:tcPr marL="91445" marR="91445" marT="45700" marB="45700"/>
                </a:tc>
                <a:tc>
                  <a:txBody>
                    <a:bodyPr/>
                    <a:lstStyle/>
                    <a:p>
                      <a:pPr algn="ctr"/>
                      <a:r>
                        <a:rPr lang="en-GB" sz="1400" dirty="0"/>
                        <a:t>AAAD</a:t>
                      </a:r>
                    </a:p>
                  </a:txBody>
                  <a:tcPr marL="91445" marR="91445" marT="45700" marB="45700"/>
                </a:tc>
                <a:tc>
                  <a:txBody>
                    <a:bodyPr/>
                    <a:lstStyle/>
                    <a:p>
                      <a:pPr algn="r"/>
                      <a:r>
                        <a:rPr lang="en-GB" sz="1400" dirty="0"/>
                        <a:t>45,000</a:t>
                      </a:r>
                    </a:p>
                  </a:txBody>
                  <a:tcPr marL="91445" marR="91445" marT="45700" marB="45700"/>
                </a:tc>
                <a:tc>
                  <a:txBody>
                    <a:bodyPr/>
                    <a:lstStyle/>
                    <a:p>
                      <a:pPr algn="r"/>
                      <a:r>
                        <a:rPr lang="en-GB" sz="1400" dirty="0"/>
                        <a:t>7,500</a:t>
                      </a:r>
                    </a:p>
                  </a:txBody>
                  <a:tcPr marL="91445" marR="91445" marT="45700" marB="45700"/>
                </a:tc>
                <a:tc>
                  <a:txBody>
                    <a:bodyPr/>
                    <a:lstStyle/>
                    <a:p>
                      <a:pPr algn="r"/>
                      <a:r>
                        <a:rPr lang="en-GB" sz="1400" dirty="0"/>
                        <a:t>7,187</a:t>
                      </a:r>
                    </a:p>
                  </a:txBody>
                  <a:tcPr marL="91445" marR="91445" marT="45700" marB="45700"/>
                </a:tc>
                <a:tc>
                  <a:txBody>
                    <a:bodyPr/>
                    <a:lstStyle/>
                    <a:p>
                      <a:pPr algn="r"/>
                      <a:r>
                        <a:rPr lang="en-GB" sz="1400" dirty="0"/>
                        <a:t>313</a:t>
                      </a:r>
                    </a:p>
                  </a:txBody>
                  <a:tcPr marL="91445" marR="91445" marT="45700" marB="45700"/>
                </a:tc>
                <a:extLst>
                  <a:ext uri="{0D108BD9-81ED-4DB2-BD59-A6C34878D82A}">
                    <a16:rowId xmlns:a16="http://schemas.microsoft.com/office/drawing/2014/main" val="10002"/>
                  </a:ext>
                </a:extLst>
              </a:tr>
              <a:tr h="227692">
                <a:tc>
                  <a:txBody>
                    <a:bodyPr/>
                    <a:lstStyle/>
                    <a:p>
                      <a:pPr algn="ctr"/>
                      <a:endParaRPr lang="en-GB" sz="1400" dirty="0"/>
                    </a:p>
                  </a:txBody>
                  <a:tcPr marL="91445" marR="91445" marT="45700" marB="45700">
                    <a:noFill/>
                  </a:tcPr>
                </a:tc>
                <a:tc>
                  <a:txBody>
                    <a:bodyPr/>
                    <a:lstStyle/>
                    <a:p>
                      <a:pPr algn="ctr"/>
                      <a:endParaRPr lang="en-GB" sz="1400" dirty="0"/>
                    </a:p>
                  </a:txBody>
                  <a:tcPr marL="91445" marR="91445" marT="45700" marB="45700">
                    <a:noFill/>
                  </a:tcPr>
                </a:tc>
                <a:tc>
                  <a:txBody>
                    <a:bodyPr/>
                    <a:lstStyle/>
                    <a:p>
                      <a:pPr algn="ctr"/>
                      <a:endParaRPr lang="en-GB" sz="1400" dirty="0"/>
                    </a:p>
                  </a:txBody>
                  <a:tcPr marL="91445" marR="91445" marT="45700" marB="45700">
                    <a:noFill/>
                  </a:tcPr>
                </a:tc>
                <a:tc>
                  <a:txBody>
                    <a:bodyPr/>
                    <a:lstStyle/>
                    <a:p>
                      <a:pPr algn="r"/>
                      <a:r>
                        <a:rPr lang="en-GB" sz="1400" dirty="0"/>
                        <a:t>84,000</a:t>
                      </a:r>
                    </a:p>
                  </a:txBody>
                  <a:tcPr marL="91445" marR="91445" marT="45700" marB="45700">
                    <a:noFill/>
                  </a:tcPr>
                </a:tc>
                <a:tc>
                  <a:txBody>
                    <a:bodyPr/>
                    <a:lstStyle/>
                    <a:p>
                      <a:pPr algn="r"/>
                      <a:r>
                        <a:rPr lang="en-GB" sz="1400" dirty="0"/>
                        <a:t>14,000</a:t>
                      </a:r>
                    </a:p>
                  </a:txBody>
                  <a:tcPr marL="91445" marR="91445" marT="45700" marB="45700">
                    <a:noFill/>
                  </a:tcPr>
                </a:tc>
                <a:tc>
                  <a:txBody>
                    <a:bodyPr/>
                    <a:lstStyle/>
                    <a:p>
                      <a:pPr algn="r"/>
                      <a:r>
                        <a:rPr lang="en-GB" sz="1400" dirty="0"/>
                        <a:t>13,917</a:t>
                      </a:r>
                    </a:p>
                  </a:txBody>
                  <a:tcPr marL="91445" marR="91445" marT="45700" marB="45700">
                    <a:noFill/>
                  </a:tcPr>
                </a:tc>
                <a:tc>
                  <a:txBody>
                    <a:bodyPr/>
                    <a:lstStyle/>
                    <a:p>
                      <a:pPr algn="r"/>
                      <a:r>
                        <a:rPr lang="en-GB" sz="1400" dirty="0"/>
                        <a:t>83</a:t>
                      </a:r>
                      <a:endParaRPr lang="en-GB" sz="1400" dirty="0">
                        <a:solidFill>
                          <a:srgbClr val="FF0000"/>
                        </a:solidFill>
                      </a:endParaRPr>
                    </a:p>
                  </a:txBody>
                  <a:tcPr marL="91445" marR="91445" marT="45700" marB="45700">
                    <a:noFill/>
                  </a:tcPr>
                </a:tc>
                <a:extLst>
                  <a:ext uri="{0D108BD9-81ED-4DB2-BD59-A6C34878D82A}">
                    <a16:rowId xmlns:a16="http://schemas.microsoft.com/office/drawing/2014/main" val="10003"/>
                  </a:ext>
                </a:extLst>
              </a:tr>
            </a:tbl>
          </a:graphicData>
        </a:graphic>
      </p:graphicFrame>
      <p:sp>
        <p:nvSpPr>
          <p:cNvPr id="11309" name="TextBox 2"/>
          <p:cNvSpPr txBox="1">
            <a:spLocks noChangeArrowheads="1"/>
          </p:cNvSpPr>
          <p:nvPr/>
        </p:nvSpPr>
        <p:spPr bwMode="auto">
          <a:xfrm>
            <a:off x="260350" y="1556792"/>
            <a:ext cx="11432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t>17/18</a:t>
            </a:r>
          </a:p>
        </p:txBody>
      </p:sp>
      <p:sp>
        <p:nvSpPr>
          <p:cNvPr id="10" name="TextBox 9"/>
          <p:cNvSpPr txBox="1">
            <a:spLocks noChangeArrowheads="1"/>
          </p:cNvSpPr>
          <p:nvPr/>
        </p:nvSpPr>
        <p:spPr bwMode="auto">
          <a:xfrm>
            <a:off x="254175" y="3331347"/>
            <a:ext cx="1511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dirty="0"/>
              <a:t>18/19</a:t>
            </a:r>
          </a:p>
        </p:txBody>
      </p:sp>
      <p:graphicFrame>
        <p:nvGraphicFramePr>
          <p:cNvPr id="11" name="Table 10"/>
          <p:cNvGraphicFramePr>
            <a:graphicFrameLocks noGrp="1"/>
          </p:cNvGraphicFramePr>
          <p:nvPr>
            <p:extLst/>
          </p:nvPr>
        </p:nvGraphicFramePr>
        <p:xfrm>
          <a:off x="1403650" y="3331347"/>
          <a:ext cx="7344815" cy="1952264"/>
        </p:xfrm>
        <a:graphic>
          <a:graphicData uri="http://schemas.openxmlformats.org/drawingml/2006/table">
            <a:tbl>
              <a:tblPr firstRow="1" bandRow="1">
                <a:tableStyleId>{073A0DAA-6AF3-43AB-8588-CEC1D06C72B9}</a:tableStyleId>
              </a:tblPr>
              <a:tblGrid>
                <a:gridCol w="100811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936105">
                  <a:extLst>
                    <a:ext uri="{9D8B030D-6E8A-4147-A177-3AD203B41FA5}">
                      <a16:colId xmlns:a16="http://schemas.microsoft.com/office/drawing/2014/main" val="20006"/>
                    </a:ext>
                  </a:extLst>
                </a:gridCol>
              </a:tblGrid>
              <a:tr h="518581">
                <a:tc>
                  <a:txBody>
                    <a:bodyPr/>
                    <a:lstStyle/>
                    <a:p>
                      <a:pPr algn="ctr"/>
                      <a:r>
                        <a:rPr lang="en-GB" sz="1400" dirty="0"/>
                        <a:t>Cost Centre</a:t>
                      </a:r>
                    </a:p>
                  </a:txBody>
                  <a:tcPr marL="91445" marR="91445" marT="45703" marB="45703"/>
                </a:tc>
                <a:tc>
                  <a:txBody>
                    <a:bodyPr/>
                    <a:lstStyle/>
                    <a:p>
                      <a:pPr algn="ctr"/>
                      <a:r>
                        <a:rPr lang="en-GB" sz="1400" dirty="0"/>
                        <a:t>Source of Funds</a:t>
                      </a:r>
                    </a:p>
                  </a:txBody>
                  <a:tcPr marL="91445" marR="91445" marT="45703" marB="45703"/>
                </a:tc>
                <a:tc>
                  <a:txBody>
                    <a:bodyPr/>
                    <a:lstStyle/>
                    <a:p>
                      <a:pPr algn="ctr"/>
                      <a:r>
                        <a:rPr lang="en-GB" sz="1400" dirty="0"/>
                        <a:t>Transaction</a:t>
                      </a:r>
                    </a:p>
                  </a:txBody>
                  <a:tcPr marL="91445" marR="91445" marT="45703" marB="45703"/>
                </a:tc>
                <a:tc>
                  <a:txBody>
                    <a:bodyPr/>
                    <a:lstStyle/>
                    <a:p>
                      <a:pPr algn="ctr"/>
                      <a:r>
                        <a:rPr lang="en-GB" sz="1400" dirty="0"/>
                        <a:t>Annual </a:t>
                      </a:r>
                      <a:r>
                        <a:rPr lang="en-GB" sz="1400" dirty="0" smtClean="0"/>
                        <a:t>Plan</a:t>
                      </a:r>
                      <a:endParaRPr lang="en-GB" sz="1400" dirty="0"/>
                    </a:p>
                  </a:txBody>
                  <a:tcPr marL="91445" marR="91445" marT="45703" marB="45703"/>
                </a:tc>
                <a:tc>
                  <a:txBody>
                    <a:bodyPr/>
                    <a:lstStyle/>
                    <a:p>
                      <a:pPr algn="ctr"/>
                      <a:r>
                        <a:rPr lang="en-GB" sz="1400" dirty="0" smtClean="0"/>
                        <a:t>Plan </a:t>
                      </a:r>
                      <a:r>
                        <a:rPr lang="en-GB" sz="1400" dirty="0"/>
                        <a:t>YTD</a:t>
                      </a:r>
                    </a:p>
                  </a:txBody>
                  <a:tcPr marL="91445" marR="91445" marT="45703" marB="45703"/>
                </a:tc>
                <a:tc>
                  <a:txBody>
                    <a:bodyPr/>
                    <a:lstStyle/>
                    <a:p>
                      <a:pPr algn="ctr"/>
                      <a:r>
                        <a:rPr lang="en-GB" sz="1400" dirty="0"/>
                        <a:t>Actual YTD</a:t>
                      </a:r>
                    </a:p>
                  </a:txBody>
                  <a:tcPr marL="91445" marR="91445" marT="45703" marB="45703"/>
                </a:tc>
                <a:tc>
                  <a:txBody>
                    <a:bodyPr/>
                    <a:lstStyle/>
                    <a:p>
                      <a:pPr algn="ctr"/>
                      <a:r>
                        <a:rPr lang="en-GB" sz="1400" dirty="0"/>
                        <a:t>Variance YTD</a:t>
                      </a:r>
                    </a:p>
                  </a:txBody>
                  <a:tcPr marL="91445" marR="91445" marT="45703" marB="45703"/>
                </a:tc>
                <a:extLst>
                  <a:ext uri="{0D108BD9-81ED-4DB2-BD59-A6C34878D82A}">
                    <a16:rowId xmlns:a16="http://schemas.microsoft.com/office/drawing/2014/main" val="10000"/>
                  </a:ext>
                </a:extLst>
              </a:tr>
              <a:tr h="518581">
                <a:tc>
                  <a:txBody>
                    <a:bodyPr/>
                    <a:lstStyle/>
                    <a:p>
                      <a:pPr algn="ctr"/>
                      <a:r>
                        <a:rPr lang="en-GB" sz="1400" dirty="0"/>
                        <a:t>XXCC</a:t>
                      </a:r>
                    </a:p>
                  </a:txBody>
                  <a:tcPr marL="91445" marR="91445" marT="45703" marB="45703"/>
                </a:tc>
                <a:tc>
                  <a:txBody>
                    <a:bodyPr/>
                    <a:lstStyle/>
                    <a:p>
                      <a:pPr algn="ctr"/>
                      <a:r>
                        <a:rPr lang="en-GB" sz="1400" dirty="0"/>
                        <a:t>ABAA</a:t>
                      </a:r>
                    </a:p>
                  </a:txBody>
                  <a:tcPr marL="91445" marR="91445" marT="45703" marB="45703"/>
                </a:tc>
                <a:tc>
                  <a:txBody>
                    <a:bodyPr/>
                    <a:lstStyle/>
                    <a:p>
                      <a:pPr algn="ctr"/>
                      <a:r>
                        <a:rPr lang="en-GB" sz="1400" dirty="0"/>
                        <a:t>GPAA</a:t>
                      </a:r>
                    </a:p>
                  </a:txBody>
                  <a:tcPr marL="91445" marR="91445" marT="45703" marB="45703"/>
                </a:tc>
                <a:tc>
                  <a:txBody>
                    <a:bodyPr/>
                    <a:lstStyle/>
                    <a:p>
                      <a:pPr algn="r"/>
                      <a:r>
                        <a:rPr lang="en-GB" sz="1400" dirty="0">
                          <a:solidFill>
                            <a:srgbClr val="FF0000"/>
                          </a:solidFill>
                        </a:rPr>
                        <a:t>(84,000)</a:t>
                      </a:r>
                    </a:p>
                  </a:txBody>
                  <a:tcPr marL="91445" marR="91445" marT="45703" marB="45703"/>
                </a:tc>
                <a:tc>
                  <a:txBody>
                    <a:bodyPr/>
                    <a:lstStyle/>
                    <a:p>
                      <a:pPr algn="r"/>
                      <a:r>
                        <a:rPr lang="en-GB" sz="1400" dirty="0">
                          <a:solidFill>
                            <a:srgbClr val="FF0000"/>
                          </a:solidFill>
                        </a:rPr>
                        <a:t>(14,000)</a:t>
                      </a:r>
                    </a:p>
                  </a:txBody>
                  <a:tcPr marL="91445" marR="91445" marT="45703" marB="45703"/>
                </a:tc>
                <a:tc>
                  <a:txBody>
                    <a:bodyPr/>
                    <a:lstStyle/>
                    <a:p>
                      <a:pPr algn="r"/>
                      <a:r>
                        <a:rPr lang="en-GB" sz="1400" dirty="0">
                          <a:solidFill>
                            <a:srgbClr val="FF0000"/>
                          </a:solidFill>
                        </a:rPr>
                        <a:t>(14,000)</a:t>
                      </a:r>
                    </a:p>
                  </a:txBody>
                  <a:tcPr marL="91445" marR="91445" marT="45703" marB="45703"/>
                </a:tc>
                <a:tc>
                  <a:txBody>
                    <a:bodyPr/>
                    <a:lstStyle/>
                    <a:p>
                      <a:pPr algn="r"/>
                      <a:r>
                        <a:rPr lang="en-GB" sz="1400" dirty="0"/>
                        <a:t>0</a:t>
                      </a:r>
                    </a:p>
                  </a:txBody>
                  <a:tcPr marL="91445" marR="91445" marT="45703" marB="45703"/>
                </a:tc>
                <a:extLst>
                  <a:ext uri="{0D108BD9-81ED-4DB2-BD59-A6C34878D82A}">
                    <a16:rowId xmlns:a16="http://schemas.microsoft.com/office/drawing/2014/main" val="10001"/>
                  </a:ext>
                </a:extLst>
              </a:tr>
              <a:tr h="305034">
                <a:tc>
                  <a:txBody>
                    <a:bodyPr/>
                    <a:lstStyle/>
                    <a:p>
                      <a:pPr algn="ctr"/>
                      <a:r>
                        <a:rPr lang="en-GB" sz="1400" dirty="0"/>
                        <a:t>XXCC</a:t>
                      </a:r>
                    </a:p>
                  </a:txBody>
                  <a:tcPr marL="91445" marR="91445" marT="45703" marB="45703"/>
                </a:tc>
                <a:tc>
                  <a:txBody>
                    <a:bodyPr/>
                    <a:lstStyle/>
                    <a:p>
                      <a:pPr algn="ctr"/>
                      <a:r>
                        <a:rPr lang="en-GB" sz="1400" dirty="0"/>
                        <a:t>ABAA</a:t>
                      </a:r>
                    </a:p>
                  </a:txBody>
                  <a:tcPr marL="91445" marR="91445" marT="45703" marB="45703"/>
                </a:tc>
                <a:tc>
                  <a:txBody>
                    <a:bodyPr/>
                    <a:lstStyle/>
                    <a:p>
                      <a:pPr algn="ctr"/>
                      <a:r>
                        <a:rPr lang="en-GB" sz="1400" dirty="0"/>
                        <a:t>AAAC</a:t>
                      </a:r>
                    </a:p>
                  </a:txBody>
                  <a:tcPr marL="91445" marR="91445" marT="45703" marB="45703"/>
                </a:tc>
                <a:tc>
                  <a:txBody>
                    <a:bodyPr/>
                    <a:lstStyle/>
                    <a:p>
                      <a:pPr algn="r"/>
                      <a:r>
                        <a:rPr lang="en-GB" sz="1400" dirty="0"/>
                        <a:t>39,000</a:t>
                      </a:r>
                    </a:p>
                  </a:txBody>
                  <a:tcPr marL="91445" marR="91445" marT="45703" marB="45703"/>
                </a:tc>
                <a:tc>
                  <a:txBody>
                    <a:bodyPr/>
                    <a:lstStyle/>
                    <a:p>
                      <a:pPr algn="r"/>
                      <a:r>
                        <a:rPr lang="en-GB" sz="1400" dirty="0"/>
                        <a:t>6,500</a:t>
                      </a:r>
                    </a:p>
                  </a:txBody>
                  <a:tcPr marL="91445" marR="91445" marT="45703" marB="45703"/>
                </a:tc>
                <a:tc>
                  <a:txBody>
                    <a:bodyPr/>
                    <a:lstStyle/>
                    <a:p>
                      <a:pPr algn="r"/>
                      <a:r>
                        <a:rPr lang="en-GB" sz="1400" dirty="0"/>
                        <a:t>6,730</a:t>
                      </a:r>
                    </a:p>
                  </a:txBody>
                  <a:tcPr marL="91445" marR="91445" marT="45703" marB="45703"/>
                </a:tc>
                <a:tc>
                  <a:txBody>
                    <a:bodyPr/>
                    <a:lstStyle/>
                    <a:p>
                      <a:pPr algn="r"/>
                      <a:r>
                        <a:rPr lang="en-GB" sz="1400" dirty="0">
                          <a:solidFill>
                            <a:srgbClr val="FF0000"/>
                          </a:solidFill>
                        </a:rPr>
                        <a:t>(230)</a:t>
                      </a:r>
                    </a:p>
                  </a:txBody>
                  <a:tcPr marL="91445" marR="91445" marT="45703" marB="45703"/>
                </a:tc>
                <a:extLst>
                  <a:ext uri="{0D108BD9-81ED-4DB2-BD59-A6C34878D82A}">
                    <a16:rowId xmlns:a16="http://schemas.microsoft.com/office/drawing/2014/main" val="10002"/>
                  </a:ext>
                </a:extLst>
              </a:tr>
              <a:tr h="305034">
                <a:tc>
                  <a:txBody>
                    <a:bodyPr/>
                    <a:lstStyle/>
                    <a:p>
                      <a:pPr algn="ctr"/>
                      <a:r>
                        <a:rPr lang="en-GB" sz="1400" dirty="0"/>
                        <a:t>XXCC</a:t>
                      </a:r>
                    </a:p>
                  </a:txBody>
                  <a:tcPr marL="91445" marR="91445" marT="45703" marB="45703"/>
                </a:tc>
                <a:tc>
                  <a:txBody>
                    <a:bodyPr/>
                    <a:lstStyle/>
                    <a:p>
                      <a:pPr algn="ctr"/>
                      <a:r>
                        <a:rPr lang="en-GB" sz="1400" dirty="0"/>
                        <a:t>ABAA</a:t>
                      </a:r>
                    </a:p>
                  </a:txBody>
                  <a:tcPr marL="91445" marR="91445" marT="45703" marB="45703"/>
                </a:tc>
                <a:tc>
                  <a:txBody>
                    <a:bodyPr/>
                    <a:lstStyle/>
                    <a:p>
                      <a:pPr algn="ctr"/>
                      <a:r>
                        <a:rPr lang="en-GB" sz="1400" dirty="0"/>
                        <a:t>AAAD</a:t>
                      </a:r>
                    </a:p>
                  </a:txBody>
                  <a:tcPr marL="91445" marR="91445" marT="45703" marB="45703"/>
                </a:tc>
                <a:tc>
                  <a:txBody>
                    <a:bodyPr/>
                    <a:lstStyle/>
                    <a:p>
                      <a:pPr algn="r"/>
                      <a:r>
                        <a:rPr lang="en-GB" sz="1400" dirty="0"/>
                        <a:t>45,000</a:t>
                      </a:r>
                    </a:p>
                  </a:txBody>
                  <a:tcPr marL="91445" marR="91445" marT="45703" marB="45703"/>
                </a:tc>
                <a:tc>
                  <a:txBody>
                    <a:bodyPr/>
                    <a:lstStyle/>
                    <a:p>
                      <a:pPr algn="r"/>
                      <a:r>
                        <a:rPr lang="en-GB" sz="1400" dirty="0"/>
                        <a:t>7,500</a:t>
                      </a:r>
                    </a:p>
                  </a:txBody>
                  <a:tcPr marL="91445" marR="91445" marT="45703" marB="45703"/>
                </a:tc>
                <a:tc>
                  <a:txBody>
                    <a:bodyPr/>
                    <a:lstStyle/>
                    <a:p>
                      <a:pPr algn="r"/>
                      <a:r>
                        <a:rPr lang="en-GB" sz="1400" dirty="0"/>
                        <a:t>7,187</a:t>
                      </a:r>
                    </a:p>
                  </a:txBody>
                  <a:tcPr marL="91445" marR="91445" marT="45703" marB="45703"/>
                </a:tc>
                <a:tc>
                  <a:txBody>
                    <a:bodyPr/>
                    <a:lstStyle/>
                    <a:p>
                      <a:pPr algn="r"/>
                      <a:r>
                        <a:rPr lang="en-GB" sz="1400" dirty="0"/>
                        <a:t>313</a:t>
                      </a:r>
                    </a:p>
                  </a:txBody>
                  <a:tcPr marL="91445" marR="91445" marT="45703" marB="45703"/>
                </a:tc>
                <a:extLst>
                  <a:ext uri="{0D108BD9-81ED-4DB2-BD59-A6C34878D82A}">
                    <a16:rowId xmlns:a16="http://schemas.microsoft.com/office/drawing/2014/main" val="10003"/>
                  </a:ext>
                </a:extLst>
              </a:tr>
              <a:tr h="305034">
                <a:tc>
                  <a:txBody>
                    <a:bodyPr/>
                    <a:lstStyle/>
                    <a:p>
                      <a:pPr algn="ctr"/>
                      <a:endParaRPr lang="en-GB" sz="1400" dirty="0"/>
                    </a:p>
                  </a:txBody>
                  <a:tcPr marL="91445" marR="91445" marT="45703" marB="45703">
                    <a:noFill/>
                  </a:tcPr>
                </a:tc>
                <a:tc>
                  <a:txBody>
                    <a:bodyPr/>
                    <a:lstStyle/>
                    <a:p>
                      <a:pPr algn="ctr"/>
                      <a:endParaRPr lang="en-GB" sz="1400" dirty="0"/>
                    </a:p>
                  </a:txBody>
                  <a:tcPr marL="91445" marR="91445" marT="45703" marB="45703">
                    <a:noFill/>
                  </a:tcPr>
                </a:tc>
                <a:tc>
                  <a:txBody>
                    <a:bodyPr/>
                    <a:lstStyle/>
                    <a:p>
                      <a:pPr algn="ctr"/>
                      <a:endParaRPr lang="en-GB" sz="1400" dirty="0"/>
                    </a:p>
                  </a:txBody>
                  <a:tcPr marL="91445" marR="91445" marT="45703" marB="45703">
                    <a:noFill/>
                  </a:tcPr>
                </a:tc>
                <a:tc>
                  <a:txBody>
                    <a:bodyPr/>
                    <a:lstStyle/>
                    <a:p>
                      <a:pPr algn="r"/>
                      <a:r>
                        <a:rPr lang="en-GB" sz="1400" dirty="0"/>
                        <a:t>0</a:t>
                      </a:r>
                    </a:p>
                  </a:txBody>
                  <a:tcPr marL="91445" marR="91445" marT="45703" marB="45703">
                    <a:noFill/>
                  </a:tcPr>
                </a:tc>
                <a:tc>
                  <a:txBody>
                    <a:bodyPr/>
                    <a:lstStyle/>
                    <a:p>
                      <a:pPr algn="r"/>
                      <a:r>
                        <a:rPr lang="en-GB" sz="1400" dirty="0"/>
                        <a:t>0</a:t>
                      </a:r>
                    </a:p>
                  </a:txBody>
                  <a:tcPr marL="91445" marR="91445" marT="45703" marB="45703">
                    <a:noFill/>
                  </a:tcPr>
                </a:tc>
                <a:tc>
                  <a:txBody>
                    <a:bodyPr/>
                    <a:lstStyle/>
                    <a:p>
                      <a:pPr algn="r"/>
                      <a:r>
                        <a:rPr lang="en-GB" sz="1400" dirty="0">
                          <a:solidFill>
                            <a:srgbClr val="FF0000"/>
                          </a:solidFill>
                        </a:rPr>
                        <a:t>(83)</a:t>
                      </a:r>
                    </a:p>
                  </a:txBody>
                  <a:tcPr marL="91445" marR="91445" marT="45703" marB="45703">
                    <a:noFill/>
                  </a:tcPr>
                </a:tc>
                <a:tc>
                  <a:txBody>
                    <a:bodyPr/>
                    <a:lstStyle/>
                    <a:p>
                      <a:pPr algn="r"/>
                      <a:r>
                        <a:rPr lang="en-GB" sz="1400" dirty="0"/>
                        <a:t>83</a:t>
                      </a:r>
                      <a:endParaRPr lang="en-GB" sz="1400" dirty="0">
                        <a:solidFill>
                          <a:srgbClr val="FF0000"/>
                        </a:solidFill>
                      </a:endParaRPr>
                    </a:p>
                  </a:txBody>
                  <a:tcPr marL="91445" marR="91445" marT="45703" marB="45703">
                    <a:noFill/>
                  </a:tcPr>
                </a:tc>
                <a:extLst>
                  <a:ext uri="{0D108BD9-81ED-4DB2-BD59-A6C34878D82A}">
                    <a16:rowId xmlns:a16="http://schemas.microsoft.com/office/drawing/2014/main" val="10004"/>
                  </a:ext>
                </a:extLst>
              </a:tr>
            </a:tbl>
          </a:graphicData>
        </a:graphic>
      </p:graphicFrame>
      <p:sp>
        <p:nvSpPr>
          <p:cNvPr id="3" name="Oval 2"/>
          <p:cNvSpPr/>
          <p:nvPr/>
        </p:nvSpPr>
        <p:spPr>
          <a:xfrm>
            <a:off x="7884368" y="2642590"/>
            <a:ext cx="975371"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6920408" y="4941168"/>
            <a:ext cx="936104" cy="4190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389272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Budget to Actual – default output</a:t>
            </a:r>
          </a:p>
        </p:txBody>
      </p:sp>
      <p:sp>
        <p:nvSpPr>
          <p:cNvPr id="6" name="Rectangle 5"/>
          <p:cNvSpPr/>
          <p:nvPr/>
        </p:nvSpPr>
        <p:spPr>
          <a:xfrm>
            <a:off x="322194" y="3788583"/>
            <a:ext cx="8781137" cy="2668423"/>
          </a:xfrm>
          <a:prstGeom prst="rect">
            <a:avLst/>
          </a:prstGeom>
        </p:spPr>
        <p:txBody>
          <a:bodyPr wrap="square">
            <a:spAutoFit/>
          </a:bodyPr>
          <a:lstStyle/>
          <a:p>
            <a:r>
              <a:rPr lang="en-GB" sz="1600" b="1" dirty="0"/>
              <a:t>Default Output Columns</a:t>
            </a:r>
          </a:p>
          <a:p>
            <a:r>
              <a:rPr lang="en-GB" sz="1600" dirty="0"/>
              <a:t>The GL Budget vs Actual tab includes the following default fields: </a:t>
            </a:r>
          </a:p>
          <a:p>
            <a:pPr marL="285750" lvl="0" indent="-285750">
              <a:buFont typeface="Arial" panose="020B0604020202020204" pitchFamily="34" charset="0"/>
              <a:buChar char="•"/>
            </a:pPr>
            <a:r>
              <a:rPr lang="en-GB" sz="1600" b="1" dirty="0"/>
              <a:t>Cost Centre Code</a:t>
            </a:r>
            <a:endParaRPr lang="en-GB" sz="1600" dirty="0"/>
          </a:p>
          <a:p>
            <a:pPr marL="285750" lvl="0" indent="-285750">
              <a:buFont typeface="Arial" panose="020B0604020202020204" pitchFamily="34" charset="0"/>
              <a:buChar char="•"/>
            </a:pPr>
            <a:r>
              <a:rPr lang="en-GB" sz="1600" b="1" dirty="0"/>
              <a:t>Source of Funds Code</a:t>
            </a:r>
            <a:endParaRPr lang="en-GB" sz="1600" dirty="0"/>
          </a:p>
          <a:p>
            <a:pPr marL="285750" lvl="0" indent="-285750">
              <a:buFont typeface="Arial" panose="020B0604020202020204" pitchFamily="34" charset="0"/>
              <a:buChar char="•"/>
            </a:pPr>
            <a:r>
              <a:rPr lang="en-GB" sz="1600" b="1" dirty="0"/>
              <a:t>Transaction Code</a:t>
            </a:r>
            <a:endParaRPr lang="en-GB" sz="1600" dirty="0"/>
          </a:p>
          <a:p>
            <a:pPr marL="285750" lvl="0" indent="-285750">
              <a:buFont typeface="Arial" panose="020B0604020202020204" pitchFamily="34" charset="0"/>
              <a:buChar char="•"/>
            </a:pPr>
            <a:r>
              <a:rPr lang="en-GB" sz="1600" b="1" dirty="0"/>
              <a:t>Annual Plan</a:t>
            </a:r>
            <a:endParaRPr lang="en-GB" sz="1600" dirty="0"/>
          </a:p>
          <a:p>
            <a:pPr marL="285750" lvl="0" indent="-285750">
              <a:buFont typeface="Arial" panose="020B0604020202020204" pitchFamily="34" charset="0"/>
              <a:buChar char="•"/>
            </a:pPr>
            <a:r>
              <a:rPr lang="en-GB" sz="1600" b="1" dirty="0"/>
              <a:t>Plan YTD</a:t>
            </a:r>
            <a:endParaRPr lang="en-GB" sz="1600" dirty="0"/>
          </a:p>
          <a:p>
            <a:pPr marL="285750" lvl="0" indent="-285750">
              <a:buFont typeface="Arial" panose="020B0604020202020204" pitchFamily="34" charset="0"/>
              <a:buChar char="•"/>
            </a:pPr>
            <a:r>
              <a:rPr lang="en-GB" sz="1600" b="1" dirty="0"/>
              <a:t>Actual YTD</a:t>
            </a:r>
            <a:endParaRPr lang="en-GB" sz="1600" dirty="0"/>
          </a:p>
          <a:p>
            <a:pPr marL="285750" lvl="0" indent="-285750">
              <a:buFont typeface="Arial" panose="020B0604020202020204" pitchFamily="34" charset="0"/>
              <a:buChar char="•"/>
            </a:pPr>
            <a:r>
              <a:rPr lang="en-GB" sz="1600" b="1" dirty="0"/>
              <a:t>Variance YTD</a:t>
            </a:r>
            <a:endParaRPr lang="en-GB" sz="1600" dirty="0"/>
          </a:p>
          <a:p>
            <a:pPr>
              <a:lnSpc>
                <a:spcPct val="107000"/>
              </a:lnSpc>
              <a:spcAft>
                <a:spcPts val="800"/>
              </a:spcAft>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357964" y="2274550"/>
            <a:ext cx="6446283" cy="1455707"/>
          </a:xfrm>
          <a:prstGeom prst="rect">
            <a:avLst/>
          </a:prstGeom>
          <a:noFill/>
          <a:ln>
            <a:noFill/>
          </a:ln>
        </p:spPr>
      </p:pic>
      <p:sp>
        <p:nvSpPr>
          <p:cNvPr id="3" name="Rectangle 2"/>
          <p:cNvSpPr/>
          <p:nvPr/>
        </p:nvSpPr>
        <p:spPr>
          <a:xfrm>
            <a:off x="357964" y="1412776"/>
            <a:ext cx="8102468" cy="861774"/>
          </a:xfrm>
          <a:prstGeom prst="rect">
            <a:avLst/>
          </a:prstGeom>
        </p:spPr>
        <p:txBody>
          <a:bodyPr wrap="square">
            <a:spAutoFit/>
          </a:bodyPr>
          <a:lstStyle/>
          <a:p>
            <a:pPr>
              <a:spcAft>
                <a:spcPts val="0"/>
              </a:spcAft>
            </a:pPr>
            <a:r>
              <a:rPr lang="en-GB" sz="1600" dirty="0">
                <a:ea typeface="Calibri" panose="020F0502020204030204" pitchFamily="34" charset="0"/>
                <a:cs typeface="Arial" panose="020B0604020202020204" pitchFamily="34" charset="0"/>
              </a:rPr>
              <a:t>In Excel a workbook containing two worksheets will open entitled: </a:t>
            </a:r>
            <a:endParaRPr lang="en-GB" sz="16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b="1" dirty="0">
                <a:ea typeface="Calibri" panose="020F0502020204030204" pitchFamily="34" charset="0"/>
                <a:cs typeface="Arial" panose="020B0604020202020204" pitchFamily="34" charset="0"/>
              </a:rPr>
              <a:t>GL Budget vs Actual</a:t>
            </a:r>
            <a:endParaRPr lang="en-GB" sz="1600" dirty="0">
              <a:ea typeface="Calibri" panose="020F0502020204030204" pitchFamily="34" charset="0"/>
              <a:cs typeface="Times New Roman" panose="02020603050405020304" pitchFamily="18" charset="0"/>
            </a:endParaRPr>
          </a:p>
          <a:p>
            <a:pPr marL="342900" lvl="0" indent="-342900">
              <a:spcAft>
                <a:spcPts val="1800"/>
              </a:spcAft>
              <a:buFont typeface="Symbol" panose="05050102010706020507" pitchFamily="18" charset="2"/>
              <a:buChar char=""/>
            </a:pPr>
            <a:r>
              <a:rPr lang="en-GB" sz="1600" b="1" dirty="0">
                <a:ea typeface="Calibri" panose="020F0502020204030204" pitchFamily="34" charset="0"/>
                <a:cs typeface="Arial" panose="020B0604020202020204" pitchFamily="34" charset="0"/>
              </a:rPr>
              <a:t>Report Information</a:t>
            </a:r>
            <a:endParaRPr lang="en-GB" sz="1600" dirty="0">
              <a:ea typeface="Calibri" panose="020F0502020204030204" pitchFamily="34" charset="0"/>
              <a:cs typeface="Times New Roman" panose="02020603050405020304" pitchFamily="18" charset="0"/>
            </a:endParaRPr>
          </a:p>
        </p:txBody>
      </p:sp>
      <p:sp>
        <p:nvSpPr>
          <p:cNvPr id="4" name="Rectangle 3"/>
          <p:cNvSpPr/>
          <p:nvPr/>
        </p:nvSpPr>
        <p:spPr>
          <a:xfrm>
            <a:off x="6948264" y="1818398"/>
            <a:ext cx="1991745" cy="2308324"/>
          </a:xfrm>
          <a:prstGeom prst="rect">
            <a:avLst/>
          </a:prstGeom>
        </p:spPr>
        <p:txBody>
          <a:bodyPr wrap="square">
            <a:spAutoFit/>
          </a:bodyPr>
          <a:lstStyle/>
          <a:p>
            <a:pPr>
              <a:spcAft>
                <a:spcPts val="1800"/>
              </a:spcAft>
            </a:pPr>
            <a:r>
              <a:rPr lang="en-GB" sz="1600" dirty="0">
                <a:ea typeface="Calibri" panose="020F0502020204030204" pitchFamily="34" charset="0"/>
                <a:cs typeface="Arial" panose="020B0604020202020204" pitchFamily="34" charset="0"/>
              </a:rPr>
              <a:t>The GL Budget vs Actual tab shows budget, actual and variance summaries for each account combination that matches the report criteria.</a:t>
            </a: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6514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98463"/>
            <a:ext cx="8375650" cy="423862"/>
          </a:xfrm>
        </p:spPr>
        <p:txBody>
          <a:bodyPr/>
          <a:lstStyle/>
          <a:p>
            <a:r>
              <a:rPr lang="en-GB" dirty="0"/>
              <a:t>GL Budget to Actual – parameter screens</a:t>
            </a:r>
          </a:p>
        </p:txBody>
      </p:sp>
      <p:sp>
        <p:nvSpPr>
          <p:cNvPr id="3" name="Rectangle 2"/>
          <p:cNvSpPr/>
          <p:nvPr/>
        </p:nvSpPr>
        <p:spPr>
          <a:xfrm>
            <a:off x="384175" y="1484784"/>
            <a:ext cx="4572000" cy="1031051"/>
          </a:xfrm>
          <a:prstGeom prst="rect">
            <a:avLst/>
          </a:prstGeom>
        </p:spPr>
        <p:txBody>
          <a:bodyPr>
            <a:spAutoFit/>
          </a:bodyPr>
          <a:lstStyle/>
          <a:p>
            <a:pPr>
              <a:spcAft>
                <a:spcPts val="600"/>
              </a:spcAft>
            </a:pPr>
            <a:r>
              <a:rPr lang="en-GB" sz="2000" b="1">
                <a:ea typeface="Times New Roman" panose="02020603050405020304" pitchFamily="18" charset="0"/>
                <a:cs typeface="Times New Roman" panose="02020603050405020304" pitchFamily="18" charset="0"/>
              </a:rPr>
              <a:t>Accounting Date Parameters:</a:t>
            </a:r>
          </a:p>
          <a:p>
            <a:pPr marL="342900" lvl="0" indent="-342900">
              <a:spcAft>
                <a:spcPts val="0"/>
              </a:spcAft>
              <a:buFont typeface="Symbol" panose="05050102010706020507" pitchFamily="18" charset="2"/>
              <a:buChar char=""/>
            </a:pPr>
            <a:r>
              <a:rPr lang="en-GB" b="1">
                <a:ea typeface="Calibri" panose="020F0502020204030204" pitchFamily="34" charset="0"/>
                <a:cs typeface="Times New Roman" panose="02020603050405020304" pitchFamily="18" charset="0"/>
              </a:rPr>
              <a:t>Financial Year</a:t>
            </a:r>
            <a:r>
              <a:rPr lang="en-GB">
                <a:ea typeface="Calibri" panose="020F0502020204030204" pitchFamily="34" charset="0"/>
                <a:cs typeface="Times New Roman" panose="02020603050405020304" pitchFamily="18" charset="0"/>
              </a:rPr>
              <a:t> (optional)</a:t>
            </a:r>
          </a:p>
          <a:p>
            <a:pPr marL="342900" lvl="0" indent="-342900">
              <a:spcAft>
                <a:spcPts val="1800"/>
              </a:spcAft>
              <a:buFont typeface="Symbol" panose="05050102010706020507" pitchFamily="18" charset="2"/>
              <a:buChar char=""/>
            </a:pPr>
            <a:r>
              <a:rPr lang="en-GB" b="1">
                <a:ea typeface="Calibri" panose="020F0502020204030204" pitchFamily="34" charset="0"/>
                <a:cs typeface="Times New Roman" panose="02020603050405020304" pitchFamily="18" charset="0"/>
              </a:rPr>
              <a:t>GL Period</a:t>
            </a:r>
            <a:r>
              <a:rPr lang="en-GB">
                <a:ea typeface="Calibri" panose="020F0502020204030204" pitchFamily="34" charset="0"/>
                <a:cs typeface="Times New Roman" panose="02020603050405020304" pitchFamily="18" charset="0"/>
              </a:rPr>
              <a:t> (mandatory)</a:t>
            </a:r>
            <a:endParaRPr lang="en-GB" dirty="0">
              <a:ea typeface="Calibri" panose="020F0502020204030204" pitchFamily="34" charset="0"/>
              <a:cs typeface="Times New Roman" panose="02020603050405020304" pitchFamily="18" charset="0"/>
            </a:endParaRPr>
          </a:p>
        </p:txBody>
      </p:sp>
      <p:sp>
        <p:nvSpPr>
          <p:cNvPr id="5" name="Rectangle 4"/>
          <p:cNvSpPr/>
          <p:nvPr/>
        </p:nvSpPr>
        <p:spPr>
          <a:xfrm>
            <a:off x="384175" y="2636912"/>
            <a:ext cx="8375650" cy="369332"/>
          </a:xfrm>
          <a:prstGeom prst="rect">
            <a:avLst/>
          </a:prstGeom>
        </p:spPr>
        <p:txBody>
          <a:bodyPr wrap="square">
            <a:spAutoFit/>
          </a:bodyPr>
          <a:lstStyle/>
          <a:p>
            <a:pPr>
              <a:spcAft>
                <a:spcPts val="1800"/>
              </a:spcAft>
            </a:pPr>
            <a:r>
              <a:rPr lang="en-GB" dirty="0">
                <a:ea typeface="Calibri" panose="020F0502020204030204" pitchFamily="34" charset="0"/>
                <a:cs typeface="Times New Roman" panose="02020603050405020304" pitchFamily="18" charset="0"/>
              </a:rPr>
              <a:t>The report </a:t>
            </a:r>
            <a:r>
              <a:rPr lang="en-GB" dirty="0" smtClean="0">
                <a:ea typeface="Calibri" panose="020F0502020204030204" pitchFamily="34" charset="0"/>
                <a:cs typeface="Times New Roman" panose="02020603050405020304" pitchFamily="18" charset="0"/>
              </a:rPr>
              <a:t>must </a:t>
            </a:r>
            <a:r>
              <a:rPr lang="en-GB" dirty="0">
                <a:ea typeface="Calibri" panose="020F0502020204030204" pitchFamily="34" charset="0"/>
                <a:cs typeface="Times New Roman" panose="02020603050405020304" pitchFamily="18" charset="0"/>
              </a:rPr>
              <a:t>be run for a single GL Period.</a:t>
            </a:r>
          </a:p>
        </p:txBody>
      </p:sp>
      <p:pic>
        <p:nvPicPr>
          <p:cNvPr id="6" name="Picture 5"/>
          <p:cNvPicPr/>
          <p:nvPr/>
        </p:nvPicPr>
        <p:blipFill>
          <a:blip r:embed="rId3"/>
          <a:stretch>
            <a:fillRect/>
          </a:stretch>
        </p:blipFill>
        <p:spPr>
          <a:xfrm>
            <a:off x="384174" y="3743438"/>
            <a:ext cx="6132041" cy="837690"/>
          </a:xfrm>
          <a:prstGeom prst="rect">
            <a:avLst/>
          </a:prstGeom>
        </p:spPr>
      </p:pic>
    </p:spTree>
    <p:extLst>
      <p:ext uri="{BB962C8B-B14F-4D97-AF65-F5344CB8AC3E}">
        <p14:creationId xmlns:p14="http://schemas.microsoft.com/office/powerpoint/2010/main" val="1869378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Budget to Actual – parameter screens</a:t>
            </a:r>
          </a:p>
        </p:txBody>
      </p:sp>
      <p:sp>
        <p:nvSpPr>
          <p:cNvPr id="4" name="Rectangle 3"/>
          <p:cNvSpPr/>
          <p:nvPr/>
        </p:nvSpPr>
        <p:spPr>
          <a:xfrm>
            <a:off x="179512" y="1320731"/>
            <a:ext cx="3672408" cy="1308050"/>
          </a:xfrm>
          <a:prstGeom prst="rect">
            <a:avLst/>
          </a:prstGeom>
        </p:spPr>
        <p:txBody>
          <a:bodyPr wrap="square">
            <a:spAutoFit/>
          </a:bodyPr>
          <a:lstStyle/>
          <a:p>
            <a:pPr>
              <a:spcAft>
                <a:spcPts val="600"/>
              </a:spcAft>
            </a:pPr>
            <a:r>
              <a:rPr lang="en-GB" sz="2000" b="1" dirty="0">
                <a:ea typeface="Times New Roman" panose="02020603050405020304" pitchFamily="18" charset="0"/>
                <a:cs typeface="Times New Roman" panose="02020603050405020304" pitchFamily="18" charset="0"/>
              </a:rPr>
              <a:t>Organisation Parameters:</a:t>
            </a: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School(s)</a:t>
            </a:r>
            <a:r>
              <a:rPr lang="en-GB" dirty="0">
                <a:ea typeface="Calibri" panose="020F0502020204030204" pitchFamily="34" charset="0"/>
                <a:cs typeface="Arial" panose="020B0604020202020204" pitchFamily="34" charset="0"/>
              </a:rPr>
              <a:t> (optional)</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Department Group</a:t>
            </a:r>
            <a:r>
              <a:rPr lang="en-GB" dirty="0">
                <a:ea typeface="Calibri" panose="020F0502020204030204" pitchFamily="34" charset="0"/>
                <a:cs typeface="Arial" panose="020B0604020202020204" pitchFamily="34" charset="0"/>
              </a:rPr>
              <a:t> (optional)</a:t>
            </a:r>
            <a:endParaRPr lang="en-GB" dirty="0">
              <a:ea typeface="Calibri" panose="020F0502020204030204" pitchFamily="34" charset="0"/>
              <a:cs typeface="Times New Roman" panose="02020603050405020304" pitchFamily="18" charset="0"/>
            </a:endParaRPr>
          </a:p>
          <a:p>
            <a:pPr marL="342900" lvl="0" indent="-342900">
              <a:spcAft>
                <a:spcPts val="1800"/>
              </a:spcAft>
              <a:buFont typeface="Symbol" panose="05050102010706020507" pitchFamily="18" charset="2"/>
              <a:buChar char=""/>
            </a:pPr>
            <a:r>
              <a:rPr lang="en-GB" b="1" dirty="0">
                <a:ea typeface="Calibri" panose="020F0502020204030204" pitchFamily="34" charset="0"/>
                <a:cs typeface="Arial" panose="020B0604020202020204" pitchFamily="34" charset="0"/>
              </a:rPr>
              <a:t>Department(s)</a:t>
            </a:r>
            <a:r>
              <a:rPr lang="en-GB" dirty="0">
                <a:ea typeface="Calibri" panose="020F0502020204030204" pitchFamily="34" charset="0"/>
                <a:cs typeface="Arial" panose="020B0604020202020204" pitchFamily="34" charset="0"/>
              </a:rPr>
              <a:t> (optional)</a:t>
            </a:r>
            <a:endParaRPr lang="en-GB" dirty="0">
              <a:ea typeface="Calibri" panose="020F0502020204030204" pitchFamily="34" charset="0"/>
              <a:cs typeface="Times New Roman" panose="02020603050405020304" pitchFamily="18" charset="0"/>
            </a:endParaRPr>
          </a:p>
        </p:txBody>
      </p:sp>
      <p:sp>
        <p:nvSpPr>
          <p:cNvPr id="7" name="Rectangle 6"/>
          <p:cNvSpPr/>
          <p:nvPr/>
        </p:nvSpPr>
        <p:spPr>
          <a:xfrm>
            <a:off x="3995936" y="1513091"/>
            <a:ext cx="4572000" cy="923330"/>
          </a:xfrm>
          <a:prstGeom prst="rect">
            <a:avLst/>
          </a:prstGeom>
        </p:spPr>
        <p:txBody>
          <a:bodyPr>
            <a:spAutoFit/>
          </a:bodyPr>
          <a:lstStyle/>
          <a:p>
            <a:pPr>
              <a:spcAft>
                <a:spcPts val="1800"/>
              </a:spcAft>
            </a:pPr>
            <a:r>
              <a:rPr lang="en-GB" dirty="0">
                <a:solidFill>
                  <a:srgbClr val="FF0000"/>
                </a:solidFill>
                <a:ea typeface="Calibri" panose="020F0502020204030204" pitchFamily="34" charset="0"/>
                <a:cs typeface="Arial" panose="020B0604020202020204" pitchFamily="34" charset="0"/>
              </a:rPr>
              <a:t>Note: Your level of access in </a:t>
            </a:r>
            <a:r>
              <a:rPr lang="en-GB" dirty="0" err="1">
                <a:solidFill>
                  <a:srgbClr val="FF0000"/>
                </a:solidFill>
                <a:ea typeface="Calibri" panose="020F0502020204030204" pitchFamily="34" charset="0"/>
                <a:cs typeface="Arial" panose="020B0604020202020204" pitchFamily="34" charset="0"/>
              </a:rPr>
              <a:t>Cognos</a:t>
            </a:r>
            <a:r>
              <a:rPr lang="en-GB" dirty="0">
                <a:solidFill>
                  <a:srgbClr val="FF0000"/>
                </a:solidFill>
                <a:ea typeface="Calibri" panose="020F0502020204030204" pitchFamily="34" charset="0"/>
                <a:cs typeface="Arial" panose="020B0604020202020204" pitchFamily="34" charset="0"/>
              </a:rPr>
              <a:t> will determine which Departments you can see information for.</a:t>
            </a:r>
            <a:endParaRPr lang="en-GB" dirty="0">
              <a:ea typeface="Calibri" panose="020F0502020204030204" pitchFamily="34" charset="0"/>
              <a:cs typeface="Times New Roman" panose="02020603050405020304" pitchFamily="18" charset="0"/>
            </a:endParaRPr>
          </a:p>
        </p:txBody>
      </p:sp>
      <p:sp>
        <p:nvSpPr>
          <p:cNvPr id="8" name="Rectangle 7"/>
          <p:cNvSpPr/>
          <p:nvPr/>
        </p:nvSpPr>
        <p:spPr>
          <a:xfrm>
            <a:off x="6312385" y="2924944"/>
            <a:ext cx="2603128" cy="2292935"/>
          </a:xfrm>
          <a:prstGeom prst="rect">
            <a:avLst/>
          </a:prstGeom>
        </p:spPr>
        <p:txBody>
          <a:bodyPr wrap="square">
            <a:spAutoFit/>
          </a:bodyPr>
          <a:lstStyle/>
          <a:p>
            <a:pPr>
              <a:spcAft>
                <a:spcPts val="1800"/>
              </a:spcAft>
            </a:pPr>
            <a:r>
              <a:rPr lang="en-GB" sz="1600" dirty="0">
                <a:ea typeface="Calibri" panose="020F0502020204030204" pitchFamily="34" charset="0"/>
                <a:cs typeface="Arial" panose="020B0604020202020204" pitchFamily="34" charset="0"/>
              </a:rPr>
              <a:t>The report can be run for Departments, Department Group, Schools, or even across the whole University.</a:t>
            </a:r>
            <a:endParaRPr lang="en-GB" sz="1600" dirty="0">
              <a:ea typeface="Calibri" panose="020F0502020204030204" pitchFamily="34" charset="0"/>
              <a:cs typeface="Times New Roman" panose="02020603050405020304" pitchFamily="18" charset="0"/>
            </a:endParaRPr>
          </a:p>
          <a:p>
            <a:pPr>
              <a:spcAft>
                <a:spcPts val="1800"/>
              </a:spcAft>
            </a:pPr>
            <a:r>
              <a:rPr lang="en-GB" sz="1600" dirty="0">
                <a:ea typeface="Calibri" panose="020F0502020204030204" pitchFamily="34" charset="0"/>
                <a:cs typeface="Arial" panose="020B0604020202020204" pitchFamily="34" charset="0"/>
              </a:rPr>
              <a:t>A list of Department codes can also be typed in separated by commas.</a:t>
            </a:r>
            <a:endParaRPr lang="en-GB" sz="1600" dirty="0">
              <a:ea typeface="Calibri" panose="020F0502020204030204" pitchFamily="34" charset="0"/>
              <a:cs typeface="Times New Roman" panose="02020603050405020304" pitchFamily="18" charset="0"/>
            </a:endParaRPr>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384175" y="2634528"/>
            <a:ext cx="5400600" cy="3320499"/>
          </a:xfrm>
          <a:prstGeom prst="rect">
            <a:avLst/>
          </a:prstGeom>
          <a:noFill/>
          <a:ln>
            <a:noFill/>
          </a:ln>
        </p:spPr>
      </p:pic>
    </p:spTree>
    <p:extLst>
      <p:ext uri="{BB962C8B-B14F-4D97-AF65-F5344CB8AC3E}">
        <p14:creationId xmlns:p14="http://schemas.microsoft.com/office/powerpoint/2010/main" val="33568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Budget to Actual – parameter screens</a:t>
            </a:r>
          </a:p>
        </p:txBody>
      </p:sp>
      <p:sp>
        <p:nvSpPr>
          <p:cNvPr id="4" name="Rectangle 3"/>
          <p:cNvSpPr/>
          <p:nvPr/>
        </p:nvSpPr>
        <p:spPr>
          <a:xfrm>
            <a:off x="179512" y="1556792"/>
            <a:ext cx="3672408" cy="1200329"/>
          </a:xfrm>
          <a:prstGeom prst="rect">
            <a:avLst/>
          </a:prstGeom>
        </p:spPr>
        <p:txBody>
          <a:bodyPr wrap="square">
            <a:spAutoFit/>
          </a:bodyPr>
          <a:lstStyle/>
          <a:p>
            <a:r>
              <a:rPr lang="en-GB" b="1" dirty="0"/>
              <a:t>Account Segment Parameters:</a:t>
            </a:r>
          </a:p>
          <a:p>
            <a:pPr marL="285750" lvl="0" indent="-285750">
              <a:buFont typeface="Arial" panose="020B0604020202020204" pitchFamily="34" charset="0"/>
              <a:buChar char="•"/>
            </a:pPr>
            <a:r>
              <a:rPr lang="en-GB" b="1" dirty="0"/>
              <a:t>Cost Centre(s)</a:t>
            </a:r>
            <a:r>
              <a:rPr lang="en-GB" dirty="0"/>
              <a:t> (optional)</a:t>
            </a:r>
          </a:p>
          <a:p>
            <a:pPr marL="285750" lvl="0" indent="-285750">
              <a:buFont typeface="Arial" panose="020B0604020202020204" pitchFamily="34" charset="0"/>
              <a:buChar char="•"/>
            </a:pPr>
            <a:r>
              <a:rPr lang="en-GB" b="1" dirty="0"/>
              <a:t>Source(s) of Funds</a:t>
            </a:r>
            <a:r>
              <a:rPr lang="en-GB" dirty="0"/>
              <a:t> (optional)</a:t>
            </a:r>
          </a:p>
          <a:p>
            <a:pPr marL="285750" lvl="0" indent="-285750">
              <a:buFont typeface="Arial" panose="020B0604020202020204" pitchFamily="34" charset="0"/>
              <a:buChar char="•"/>
            </a:pPr>
            <a:r>
              <a:rPr lang="en-GB" b="1" dirty="0"/>
              <a:t>Transaction(s)</a:t>
            </a:r>
            <a:r>
              <a:rPr lang="en-GB" dirty="0"/>
              <a:t> (optional)</a:t>
            </a:r>
          </a:p>
        </p:txBody>
      </p:sp>
      <p:sp>
        <p:nvSpPr>
          <p:cNvPr id="7" name="Rectangle 6"/>
          <p:cNvSpPr/>
          <p:nvPr/>
        </p:nvSpPr>
        <p:spPr>
          <a:xfrm>
            <a:off x="6510011" y="3019466"/>
            <a:ext cx="2268566" cy="2816156"/>
          </a:xfrm>
          <a:prstGeom prst="rect">
            <a:avLst/>
          </a:prstGeom>
        </p:spPr>
        <p:txBody>
          <a:bodyPr wrap="square">
            <a:spAutoFit/>
          </a:bodyPr>
          <a:lstStyle/>
          <a:p>
            <a:pPr>
              <a:spcAft>
                <a:spcPts val="1800"/>
              </a:spcAft>
            </a:pPr>
            <a:r>
              <a:rPr lang="en-GB" dirty="0"/>
              <a:t>Results can be restricted further by entering ranges for Account Code Segments, or by typing in lists of values separated by commas.</a:t>
            </a:r>
          </a:p>
          <a:p>
            <a:pPr>
              <a:spcAft>
                <a:spcPts val="1800"/>
              </a:spcAft>
            </a:pPr>
            <a:endParaRPr lang="en-GB" dirty="0">
              <a:ea typeface="Calibri" panose="020F0502020204030204" pitchFamily="34" charset="0"/>
              <a:cs typeface="Times New Roman" panose="02020603050405020304" pitchFamily="18" charset="0"/>
            </a:endParaRP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375724" y="2905808"/>
            <a:ext cx="5924468" cy="3043472"/>
          </a:xfrm>
          <a:prstGeom prst="rect">
            <a:avLst/>
          </a:prstGeom>
          <a:noFill/>
          <a:ln>
            <a:noFill/>
          </a:ln>
        </p:spPr>
      </p:pic>
    </p:spTree>
    <p:extLst>
      <p:ext uri="{BB962C8B-B14F-4D97-AF65-F5344CB8AC3E}">
        <p14:creationId xmlns:p14="http://schemas.microsoft.com/office/powerpoint/2010/main" val="38897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GB" altLang="en-US"/>
              <a:t>Aim of the changes to Chest Allocation</a:t>
            </a:r>
            <a:br>
              <a:rPr lang="en-GB" altLang="en-US"/>
            </a:br>
            <a:endParaRPr lang="en-GB" altLang="en-US"/>
          </a:p>
        </p:txBody>
      </p:sp>
      <p:sp>
        <p:nvSpPr>
          <p:cNvPr id="4099" name="Content Placeholder 2"/>
          <p:cNvSpPr>
            <a:spLocks noGrp="1"/>
          </p:cNvSpPr>
          <p:nvPr>
            <p:ph idx="1"/>
          </p:nvPr>
        </p:nvSpPr>
        <p:spPr>
          <a:xfrm>
            <a:off x="468313" y="1916113"/>
            <a:ext cx="8374062" cy="2305050"/>
          </a:xfrm>
        </p:spPr>
        <p:txBody>
          <a:bodyPr/>
          <a:lstStyle/>
          <a:p>
            <a:pPr marL="0" indent="0" algn="ctr">
              <a:buFontTx/>
              <a:buNone/>
            </a:pPr>
            <a:r>
              <a:rPr lang="en-GB" altLang="en-US" sz="3600"/>
              <a:t>Full on-system budgeting with a consistent approach for both Chest and non-Chest income and expenditure within CUFS.</a:t>
            </a:r>
          </a:p>
        </p:txBody>
      </p:sp>
      <p:pic>
        <p:nvPicPr>
          <p:cNvPr id="717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72263" y="3933825"/>
            <a:ext cx="20764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17398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Budget to Actual – parameter screens</a:t>
            </a:r>
          </a:p>
        </p:txBody>
      </p:sp>
      <p:sp>
        <p:nvSpPr>
          <p:cNvPr id="4" name="Rectangle 3"/>
          <p:cNvSpPr/>
          <p:nvPr/>
        </p:nvSpPr>
        <p:spPr>
          <a:xfrm>
            <a:off x="179512" y="1556792"/>
            <a:ext cx="2317021" cy="1754326"/>
          </a:xfrm>
          <a:prstGeom prst="rect">
            <a:avLst/>
          </a:prstGeom>
        </p:spPr>
        <p:txBody>
          <a:bodyPr wrap="square">
            <a:spAutoFit/>
          </a:bodyPr>
          <a:lstStyle/>
          <a:p>
            <a:r>
              <a:rPr lang="en-GB" b="1" dirty="0"/>
              <a:t>Output Parameters:</a:t>
            </a:r>
          </a:p>
          <a:p>
            <a:pPr marL="285750" lvl="0" indent="-285750">
              <a:buFont typeface="Arial" panose="020B0604020202020204" pitchFamily="34" charset="0"/>
              <a:buChar char="•"/>
            </a:pPr>
            <a:r>
              <a:rPr lang="en-GB" b="1" dirty="0"/>
              <a:t>Budget</a:t>
            </a:r>
            <a:r>
              <a:rPr lang="en-GB" dirty="0"/>
              <a:t> (mandatory)</a:t>
            </a:r>
          </a:p>
          <a:p>
            <a:pPr marL="285750" lvl="0" indent="-285750">
              <a:buFont typeface="Arial" panose="020B0604020202020204" pitchFamily="34" charset="0"/>
              <a:buChar char="•"/>
            </a:pPr>
            <a:r>
              <a:rPr lang="en-GB" b="1" dirty="0"/>
              <a:t>Report Layout Options</a:t>
            </a:r>
            <a:r>
              <a:rPr lang="en-GB" dirty="0"/>
              <a:t> (optional)</a:t>
            </a:r>
          </a:p>
        </p:txBody>
      </p:sp>
      <p:sp>
        <p:nvSpPr>
          <p:cNvPr id="7" name="Rectangle 6"/>
          <p:cNvSpPr/>
          <p:nvPr/>
        </p:nvSpPr>
        <p:spPr>
          <a:xfrm>
            <a:off x="144825" y="3429000"/>
            <a:ext cx="2268566" cy="2862322"/>
          </a:xfrm>
          <a:prstGeom prst="rect">
            <a:avLst/>
          </a:prstGeom>
        </p:spPr>
        <p:txBody>
          <a:bodyPr wrap="square">
            <a:spAutoFit/>
          </a:bodyPr>
          <a:lstStyle/>
          <a:p>
            <a:r>
              <a:rPr lang="en-GB" dirty="0"/>
              <a:t>The output received from the report can show additional fields by selecting various layout options and can be filtered using Cost Centre Analysis fields.</a:t>
            </a:r>
          </a:p>
          <a:p>
            <a:pPr>
              <a:spcAft>
                <a:spcPts val="1800"/>
              </a:spcAft>
            </a:pPr>
            <a:endParaRPr lang="en-GB" dirty="0">
              <a:ea typeface="Calibri" panose="020F0502020204030204" pitchFamily="34" charset="0"/>
              <a:cs typeface="Times New Roman" panose="02020603050405020304" pitchFamily="18" charset="0"/>
            </a:endParaRPr>
          </a:p>
        </p:txBody>
      </p:sp>
      <p:pic>
        <p:nvPicPr>
          <p:cNvPr id="6" name="Picture 5"/>
          <p:cNvPicPr/>
          <p:nvPr/>
        </p:nvPicPr>
        <p:blipFill>
          <a:blip r:embed="rId3"/>
          <a:stretch>
            <a:fillRect/>
          </a:stretch>
        </p:blipFill>
        <p:spPr>
          <a:xfrm>
            <a:off x="2843808" y="1412776"/>
            <a:ext cx="5731510" cy="4610735"/>
          </a:xfrm>
          <a:prstGeom prst="rect">
            <a:avLst/>
          </a:prstGeom>
        </p:spPr>
      </p:pic>
    </p:spTree>
    <p:extLst>
      <p:ext uri="{BB962C8B-B14F-4D97-AF65-F5344CB8AC3E}">
        <p14:creationId xmlns:p14="http://schemas.microsoft.com/office/powerpoint/2010/main" val="574863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a:t>
            </a:r>
          </a:p>
        </p:txBody>
      </p:sp>
      <p:sp>
        <p:nvSpPr>
          <p:cNvPr id="3" name="Rectangle 2"/>
          <p:cNvSpPr/>
          <p:nvPr/>
        </p:nvSpPr>
        <p:spPr>
          <a:xfrm>
            <a:off x="215516" y="1340768"/>
            <a:ext cx="8712968" cy="4893647"/>
          </a:xfrm>
          <a:prstGeom prst="rect">
            <a:avLst/>
          </a:prstGeom>
        </p:spPr>
        <p:txBody>
          <a:bodyPr wrap="square">
            <a:spAutoFit/>
          </a:bodyPr>
          <a:lstStyle/>
          <a:p>
            <a:pPr>
              <a:spcAft>
                <a:spcPts val="1800"/>
              </a:spcAft>
            </a:pPr>
            <a:r>
              <a:rPr lang="en-GB" dirty="0">
                <a:ea typeface="Calibri" panose="020F0502020204030204" pitchFamily="34" charset="0"/>
                <a:cs typeface="Arial" panose="020B0604020202020204" pitchFamily="34" charset="0"/>
              </a:rPr>
              <a:t>Available in </a:t>
            </a:r>
            <a:r>
              <a:rPr lang="en-GB" b="1" dirty="0" err="1">
                <a:ea typeface="Calibri" panose="020F0502020204030204" pitchFamily="34" charset="0"/>
                <a:cs typeface="Arial" panose="020B0604020202020204" pitchFamily="34" charset="0"/>
              </a:rPr>
              <a:t>Cognos</a:t>
            </a:r>
            <a:r>
              <a:rPr lang="en-GB" dirty="0">
                <a:ea typeface="Calibri" panose="020F0502020204030204" pitchFamily="34" charset="0"/>
                <a:cs typeface="Arial" panose="020B0604020202020204" pitchFamily="34" charset="0"/>
              </a:rPr>
              <a:t>, this </a:t>
            </a:r>
            <a:r>
              <a:rPr lang="en-GB" b="1" dirty="0">
                <a:ea typeface="Calibri" panose="020F0502020204030204" pitchFamily="34" charset="0"/>
                <a:cs typeface="Arial" panose="020B0604020202020204" pitchFamily="34" charset="0"/>
              </a:rPr>
              <a:t>General Ledger</a:t>
            </a:r>
            <a:r>
              <a:rPr lang="en-GB" dirty="0">
                <a:ea typeface="Calibri" panose="020F0502020204030204" pitchFamily="34" charset="0"/>
                <a:cs typeface="Arial" panose="020B0604020202020204" pitchFamily="34" charset="0"/>
              </a:rPr>
              <a:t> report provides summary General Ledger posting information.</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has a variety of optional fields, allowing users to customise the output to better suit their requirements and see information about Cost Centre Analysis and an Income and Expenditure breakdown.</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has two available outputs, one is intended to be used as a working report, and as such does not contain any header, footer, or summary information in order to ease manipulation of the output to meet user needs. The other is intended to be used as a presentation report, and contains the additional information.</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is intended for use by Departments, Schools and Central Finance. This report uses the standard security model, restricting information returned to only Departments or Schools the user has been granted access to.</a:t>
            </a:r>
            <a:endParaRPr lang="en-GB" dirty="0">
              <a:ea typeface="Calibri" panose="020F0502020204030204" pitchFamily="34" charset="0"/>
              <a:cs typeface="Times New Roman" panose="02020603050405020304" pitchFamily="18" charset="0"/>
            </a:endParaRPr>
          </a:p>
          <a:p>
            <a:pPr>
              <a:spcAft>
                <a:spcPts val="1800"/>
              </a:spcAft>
            </a:pPr>
            <a:r>
              <a:rPr lang="en-GB" dirty="0">
                <a:ea typeface="Calibri" panose="020F0502020204030204" pitchFamily="34" charset="0"/>
                <a:cs typeface="Arial" panose="020B0604020202020204" pitchFamily="34" charset="0"/>
              </a:rPr>
              <a:t>This report defaults to Excel, but can provide output in all standard formats (including PDF and HTML).</a:t>
            </a:r>
            <a:endParaRPr lang="en-GB"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0114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default output</a:t>
            </a:r>
          </a:p>
        </p:txBody>
      </p:sp>
      <p:sp>
        <p:nvSpPr>
          <p:cNvPr id="3" name="Rectangle 2"/>
          <p:cNvSpPr/>
          <p:nvPr/>
        </p:nvSpPr>
        <p:spPr>
          <a:xfrm>
            <a:off x="205589" y="1556792"/>
            <a:ext cx="7704856" cy="923330"/>
          </a:xfrm>
          <a:prstGeom prst="rect">
            <a:avLst/>
          </a:prstGeom>
        </p:spPr>
        <p:txBody>
          <a:bodyPr wrap="square">
            <a:spAutoFit/>
          </a:bodyPr>
          <a:lstStyle/>
          <a:p>
            <a:pPr>
              <a:spcAft>
                <a:spcPts val="0"/>
              </a:spcAft>
            </a:pPr>
            <a:r>
              <a:rPr lang="en-GB" dirty="0">
                <a:ea typeface="Calibri" panose="020F0502020204030204" pitchFamily="34" charset="0"/>
                <a:cs typeface="Arial" panose="020B0604020202020204" pitchFamily="34" charset="0"/>
              </a:rPr>
              <a:t>In Excel a workbook containing at least two worksheets will open entitled: </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GL Financial Summary</a:t>
            </a:r>
            <a:endParaRPr lang="en-GB" dirty="0">
              <a:ea typeface="Calibri" panose="020F0502020204030204" pitchFamily="34" charset="0"/>
              <a:cs typeface="Times New Roman" panose="02020603050405020304" pitchFamily="18" charset="0"/>
            </a:endParaRPr>
          </a:p>
          <a:p>
            <a:pPr marL="342900" lvl="0" indent="-342900">
              <a:spcAft>
                <a:spcPts val="1800"/>
              </a:spcAft>
              <a:buFont typeface="Symbol" panose="05050102010706020507" pitchFamily="18" charset="2"/>
              <a:buChar char=""/>
            </a:pPr>
            <a:r>
              <a:rPr lang="en-GB" b="1" dirty="0">
                <a:ea typeface="Calibri" panose="020F0502020204030204" pitchFamily="34" charset="0"/>
                <a:cs typeface="Arial" panose="020B0604020202020204" pitchFamily="34" charset="0"/>
              </a:rPr>
              <a:t>Report Information</a:t>
            </a:r>
            <a:endParaRPr lang="en-GB" dirty="0">
              <a:ea typeface="Calibri" panose="020F0502020204030204" pitchFamily="34" charset="0"/>
              <a:cs typeface="Times New Roman" panose="02020603050405020304" pitchFamily="18" charset="0"/>
            </a:endParaRPr>
          </a:p>
        </p:txBody>
      </p:sp>
      <p:sp>
        <p:nvSpPr>
          <p:cNvPr id="4" name="Rectangle 3"/>
          <p:cNvSpPr/>
          <p:nvPr/>
        </p:nvSpPr>
        <p:spPr>
          <a:xfrm>
            <a:off x="205589" y="2790054"/>
            <a:ext cx="7966811" cy="584775"/>
          </a:xfrm>
          <a:prstGeom prst="rect">
            <a:avLst/>
          </a:prstGeom>
        </p:spPr>
        <p:txBody>
          <a:bodyPr wrap="square">
            <a:spAutoFit/>
          </a:bodyPr>
          <a:lstStyle/>
          <a:p>
            <a:r>
              <a:rPr lang="en-GB" sz="1600" dirty="0"/>
              <a:t>Additional worksheets for each Department will open if the Show Departmental Breakdown layout option is selected.</a:t>
            </a:r>
          </a:p>
        </p:txBody>
      </p:sp>
      <p:sp>
        <p:nvSpPr>
          <p:cNvPr id="6" name="Rectangle 5"/>
          <p:cNvSpPr/>
          <p:nvPr/>
        </p:nvSpPr>
        <p:spPr>
          <a:xfrm>
            <a:off x="205589" y="3933056"/>
            <a:ext cx="4572000" cy="646331"/>
          </a:xfrm>
          <a:prstGeom prst="rect">
            <a:avLst/>
          </a:prstGeom>
        </p:spPr>
        <p:txBody>
          <a:bodyPr>
            <a:spAutoFit/>
          </a:bodyPr>
          <a:lstStyle/>
          <a:p>
            <a:pPr>
              <a:spcAft>
                <a:spcPts val="0"/>
              </a:spcAft>
            </a:pPr>
            <a:r>
              <a:rPr lang="en-GB" dirty="0">
                <a:ea typeface="Calibri" panose="020F0502020204030204" pitchFamily="34" charset="0"/>
                <a:cs typeface="Times New Roman" panose="02020603050405020304" pitchFamily="18" charset="0"/>
              </a:rPr>
              <a:t>In PDF a single report will be displayed:</a:t>
            </a:r>
            <a:r>
              <a:rPr lang="en-GB" dirty="0">
                <a:ea typeface="Calibri" panose="020F0502020204030204" pitchFamily="34" charset="0"/>
                <a:cs typeface="Arial" panose="020B0604020202020204" pitchFamily="34" charset="0"/>
              </a:rPr>
              <a:t> </a:t>
            </a:r>
            <a:endParaRPr lang="en-GB" dirty="0">
              <a:ea typeface="Calibri" panose="020F0502020204030204" pitchFamily="34" charset="0"/>
              <a:cs typeface="Times New Roman" panose="02020603050405020304" pitchFamily="18" charset="0"/>
            </a:endParaRPr>
          </a:p>
          <a:p>
            <a:pPr marL="342900" lvl="0" indent="-342900">
              <a:spcAft>
                <a:spcPts val="1800"/>
              </a:spcAft>
              <a:buFont typeface="Symbol" panose="05050102010706020507" pitchFamily="18" charset="2"/>
              <a:buChar char=""/>
            </a:pPr>
            <a:r>
              <a:rPr lang="en-GB" b="1" dirty="0">
                <a:ea typeface="Calibri" panose="020F0502020204030204" pitchFamily="34" charset="0"/>
                <a:cs typeface="Times New Roman" panose="02020603050405020304" pitchFamily="18" charset="0"/>
              </a:rPr>
              <a:t>Financial Summary</a:t>
            </a:r>
            <a:endParaRPr lang="en-GB"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0764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default </a:t>
            </a:r>
            <a:r>
              <a:rPr lang="en-GB" dirty="0" smtClean="0"/>
              <a:t>output (17/18)</a:t>
            </a:r>
            <a:endParaRPr lang="en-GB" dirty="0"/>
          </a:p>
        </p:txBody>
      </p:sp>
      <p:sp>
        <p:nvSpPr>
          <p:cNvPr id="8" name="Rectangle 7"/>
          <p:cNvSpPr/>
          <p:nvPr/>
        </p:nvSpPr>
        <p:spPr>
          <a:xfrm>
            <a:off x="113263" y="2961545"/>
            <a:ext cx="8321386" cy="3493264"/>
          </a:xfrm>
          <a:prstGeom prst="rect">
            <a:avLst/>
          </a:prstGeom>
        </p:spPr>
        <p:txBody>
          <a:bodyPr wrap="square">
            <a:spAutoFit/>
          </a:bodyPr>
          <a:lstStyle/>
          <a:p>
            <a:pPr>
              <a:spcAft>
                <a:spcPts val="600"/>
              </a:spcAft>
            </a:pPr>
            <a:r>
              <a:rPr lang="en-GB" b="1" dirty="0">
                <a:ea typeface="Times New Roman" panose="02020603050405020304" pitchFamily="18" charset="0"/>
                <a:cs typeface="Times New Roman" panose="02020603050405020304" pitchFamily="18" charset="0"/>
              </a:rPr>
              <a:t>Default Output Columns</a:t>
            </a:r>
          </a:p>
          <a:p>
            <a:pPr>
              <a:spcAft>
                <a:spcPts val="0"/>
              </a:spcAft>
            </a:pPr>
            <a:r>
              <a:rPr lang="en-GB" dirty="0">
                <a:ea typeface="Calibri" panose="020F0502020204030204" pitchFamily="34" charset="0"/>
                <a:cs typeface="Arial" panose="020B0604020202020204" pitchFamily="34" charset="0"/>
              </a:rPr>
              <a:t>The GL Financial Summary tab includes the following default fields:</a:t>
            </a:r>
          </a:p>
          <a:p>
            <a:pPr>
              <a:spcAft>
                <a:spcPts val="0"/>
              </a:spcAft>
            </a:pPr>
            <a:r>
              <a:rPr lang="en-GB" dirty="0">
                <a:ea typeface="Calibri" panose="020F0502020204030204" pitchFamily="34" charset="0"/>
                <a:cs typeface="Arial" panose="020B0604020202020204" pitchFamily="34" charset="0"/>
              </a:rPr>
              <a:t> </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Source of Funds Code</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Source of Funds</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Annual Chest Allocation</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Balance </a:t>
            </a:r>
            <a:r>
              <a:rPr lang="en-GB" b="1" dirty="0" err="1">
                <a:ea typeface="Calibri" panose="020F0502020204030204" pitchFamily="34" charset="0"/>
                <a:cs typeface="Arial" panose="020B0604020202020204" pitchFamily="34" charset="0"/>
              </a:rPr>
              <a:t>b/f</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smtClean="0">
                <a:solidFill>
                  <a:srgbClr val="FF0000"/>
                </a:solidFill>
                <a:ea typeface="Calibri" panose="020F0502020204030204" pitchFamily="34" charset="0"/>
                <a:cs typeface="Arial" panose="020B0604020202020204" pitchFamily="34" charset="0"/>
              </a:rPr>
              <a:t>Budget YTD</a:t>
            </a:r>
            <a:endParaRPr lang="en-GB" dirty="0">
              <a:solidFill>
                <a:srgbClr val="FF0000"/>
              </a:solidFill>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Income YTD</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Expenditure YTD</a:t>
            </a:r>
          </a:p>
          <a:p>
            <a:pPr marL="34290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Surplus / Deficit</a:t>
            </a:r>
            <a:endParaRPr lang="en-GB" dirty="0">
              <a:ea typeface="Calibri" panose="020F0502020204030204" pitchFamily="34" charset="0"/>
              <a:cs typeface="Times New Roman" panose="02020603050405020304" pitchFamily="18" charset="0"/>
            </a:endParaRPr>
          </a:p>
          <a:p>
            <a:pPr lvl="0">
              <a:spcAft>
                <a:spcPts val="0"/>
              </a:spcAft>
            </a:pPr>
            <a:endParaRPr lang="en-GB" dirty="0">
              <a:ea typeface="Calibri" panose="020F0502020204030204" pitchFamily="34" charset="0"/>
              <a:cs typeface="Times New Roman" panose="02020603050405020304" pitchFamily="18" charset="0"/>
            </a:endParaRPr>
          </a:p>
        </p:txBody>
      </p:sp>
      <p:sp>
        <p:nvSpPr>
          <p:cNvPr id="9" name="Rectangle 8"/>
          <p:cNvSpPr/>
          <p:nvPr/>
        </p:nvSpPr>
        <p:spPr>
          <a:xfrm>
            <a:off x="3862649" y="3861048"/>
            <a:ext cx="4572000" cy="2308324"/>
          </a:xfrm>
          <a:prstGeom prst="rect">
            <a:avLst/>
          </a:prstGeom>
        </p:spPr>
        <p:txBody>
          <a:bodyPr>
            <a:spAutoFit/>
          </a:bodyPr>
          <a:lstStyle/>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Overdrawn / Cash in Hand</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Money on Deposit</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CUEF</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Other Investments</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Total</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Balance Sheet Entries</a:t>
            </a:r>
            <a:endParaRPr lang="en-GB"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b="1" dirty="0">
                <a:ea typeface="Calibri" panose="020F0502020204030204" pitchFamily="34" charset="0"/>
                <a:cs typeface="Arial" panose="020B0604020202020204" pitchFamily="34" charset="0"/>
              </a:rPr>
              <a:t>Reconciliation to CUFS</a:t>
            </a:r>
            <a:endParaRPr lang="en-GB" dirty="0">
              <a:ea typeface="Calibri" panose="020F0502020204030204" pitchFamily="34" charset="0"/>
              <a:cs typeface="Times New Roman" panose="02020603050405020304" pitchFamily="18" charset="0"/>
            </a:endParaRPr>
          </a:p>
          <a:p>
            <a:pPr marL="342900" lvl="0" indent="-342900">
              <a:spcAft>
                <a:spcPts val="1800"/>
              </a:spcAft>
              <a:buFont typeface="Symbol" panose="05050102010706020507" pitchFamily="18" charset="2"/>
              <a:buChar char=""/>
            </a:pPr>
            <a:r>
              <a:rPr lang="en-GB" b="1" dirty="0">
                <a:ea typeface="Calibri" panose="020F0502020204030204" pitchFamily="34" charset="0"/>
                <a:cs typeface="Arial" panose="020B0604020202020204" pitchFamily="34" charset="0"/>
              </a:rPr>
              <a:t>Revaluations in Year</a:t>
            </a:r>
            <a:endParaRPr lang="en-GB" dirty="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113263" y="1434074"/>
            <a:ext cx="8923233" cy="1360746"/>
          </a:xfrm>
          <a:prstGeom prst="rect">
            <a:avLst/>
          </a:prstGeom>
        </p:spPr>
      </p:pic>
    </p:spTree>
    <p:extLst>
      <p:ext uri="{BB962C8B-B14F-4D97-AF65-F5344CB8AC3E}">
        <p14:creationId xmlns:p14="http://schemas.microsoft.com/office/powerpoint/2010/main" val="809423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GL Financial Summary </a:t>
            </a:r>
            <a:r>
              <a:rPr lang="en-GB" dirty="0" smtClean="0"/>
              <a:t>– output (18/19)</a:t>
            </a:r>
            <a:endParaRPr lang="en-GB" dirty="0"/>
          </a:p>
        </p:txBody>
      </p:sp>
      <p:sp>
        <p:nvSpPr>
          <p:cNvPr id="3" name="Rectangle 2"/>
          <p:cNvSpPr/>
          <p:nvPr/>
        </p:nvSpPr>
        <p:spPr>
          <a:xfrm>
            <a:off x="218090" y="3501008"/>
            <a:ext cx="8707815" cy="1881925"/>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GB"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GB" dirty="0">
                <a:effectLst/>
                <a:latin typeface="Calibri" panose="020F0502020204030204" pitchFamily="34" charset="0"/>
                <a:ea typeface="Calibri" panose="020F0502020204030204" pitchFamily="34" charset="0"/>
                <a:cs typeface="Times New Roman" panose="02020603050405020304" pitchFamily="18" charset="0"/>
              </a:rPr>
              <a:t>Chest Allocation is shown as income along with any other income </a:t>
            </a:r>
            <a:r>
              <a:rPr lang="en-GB" dirty="0">
                <a:latin typeface="Calibri" panose="020F0502020204030204" pitchFamily="34" charset="0"/>
                <a:ea typeface="Calibri" panose="020F0502020204030204" pitchFamily="34" charset="0"/>
                <a:cs typeface="Times New Roman" panose="02020603050405020304" pitchFamily="18" charset="0"/>
              </a:rPr>
              <a:t>(e.g. trading)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Annual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Chest </a:t>
            </a:r>
            <a:r>
              <a:rPr lang="en-GB" dirty="0">
                <a:effectLst/>
                <a:latin typeface="Calibri" panose="020F0502020204030204" pitchFamily="34" charset="0"/>
                <a:ea typeface="Calibri" panose="020F0502020204030204" pitchFamily="34" charset="0"/>
                <a:cs typeface="Times New Roman" panose="02020603050405020304" pitchFamily="18" charset="0"/>
              </a:rPr>
              <a:t>Allocation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is </a:t>
            </a:r>
            <a:r>
              <a:rPr lang="en-GB" dirty="0">
                <a:effectLst/>
                <a:latin typeface="Calibri" panose="020F0502020204030204" pitchFamily="34" charset="0"/>
                <a:ea typeface="Calibri" panose="020F0502020204030204" pitchFamily="34" charset="0"/>
                <a:cs typeface="Times New Roman" panose="02020603050405020304" pitchFamily="18" charset="0"/>
              </a:rPr>
              <a:t>there for reference only</a:t>
            </a:r>
          </a:p>
          <a:p>
            <a:pPr marL="342900" indent="-342900">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surplus/(</a:t>
            </a:r>
            <a:r>
              <a:rPr lang="en-GB" dirty="0">
                <a:latin typeface="Calibri" panose="020F0502020204030204" pitchFamily="34" charset="0"/>
                <a:ea typeface="Calibri" panose="020F0502020204030204" pitchFamily="34" charset="0"/>
                <a:cs typeface="Times New Roman" panose="02020603050405020304" pitchFamily="18" charset="0"/>
              </a:rPr>
              <a:t>deficit</a:t>
            </a:r>
            <a:r>
              <a:rPr lang="en-GB" dirty="0">
                <a:effectLst/>
                <a:latin typeface="Calibri" panose="020F0502020204030204" pitchFamily="34" charset="0"/>
                <a:ea typeface="Calibri" panose="020F0502020204030204" pitchFamily="34" charset="0"/>
                <a:cs typeface="Times New Roman" panose="02020603050405020304" pitchFamily="18" charset="0"/>
              </a:rPr>
              <a:t>)  is shown in column 4 </a:t>
            </a:r>
          </a:p>
          <a:p>
            <a:pPr marL="342900" indent="-342900">
              <a:lnSpc>
                <a:spcPct val="107000"/>
              </a:lnSpc>
              <a:spcAft>
                <a:spcPts val="8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If the result is a positive this indicates a surplus (income exceeds expenditure), a negative result shows a deficit (expenditure exceeds income)</a:t>
            </a:r>
          </a:p>
        </p:txBody>
      </p:sp>
      <p:pic>
        <p:nvPicPr>
          <p:cNvPr id="6" name="Picture 5"/>
          <p:cNvPicPr>
            <a:picLocks noChangeAspect="1"/>
          </p:cNvPicPr>
          <p:nvPr/>
        </p:nvPicPr>
        <p:blipFill>
          <a:blip r:embed="rId3"/>
          <a:stretch>
            <a:fillRect/>
          </a:stretch>
        </p:blipFill>
        <p:spPr>
          <a:xfrm>
            <a:off x="107504" y="1628800"/>
            <a:ext cx="8925905" cy="1441162"/>
          </a:xfrm>
          <a:prstGeom prst="rect">
            <a:avLst/>
          </a:prstGeom>
        </p:spPr>
      </p:pic>
    </p:spTree>
    <p:extLst>
      <p:ext uri="{BB962C8B-B14F-4D97-AF65-F5344CB8AC3E}">
        <p14:creationId xmlns:p14="http://schemas.microsoft.com/office/powerpoint/2010/main" val="2836476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parameter screens</a:t>
            </a:r>
          </a:p>
        </p:txBody>
      </p:sp>
      <p:sp>
        <p:nvSpPr>
          <p:cNvPr id="3" name="Rectangle 2"/>
          <p:cNvSpPr/>
          <p:nvPr/>
        </p:nvSpPr>
        <p:spPr>
          <a:xfrm>
            <a:off x="380231" y="1556792"/>
            <a:ext cx="4572000" cy="1031051"/>
          </a:xfrm>
          <a:prstGeom prst="rect">
            <a:avLst/>
          </a:prstGeom>
        </p:spPr>
        <p:txBody>
          <a:bodyPr>
            <a:spAutoFit/>
          </a:bodyPr>
          <a:lstStyle/>
          <a:p>
            <a:pPr>
              <a:spcAft>
                <a:spcPts val="600"/>
              </a:spcAft>
            </a:pPr>
            <a:r>
              <a:rPr lang="en-GB" sz="2000" b="1">
                <a:ea typeface="Times New Roman" panose="02020603050405020304" pitchFamily="18" charset="0"/>
                <a:cs typeface="Times New Roman" panose="02020603050405020304" pitchFamily="18" charset="0"/>
              </a:rPr>
              <a:t>Accounting Date Parameters:</a:t>
            </a:r>
          </a:p>
          <a:p>
            <a:pPr marL="342900" lvl="0" indent="-342900">
              <a:spcAft>
                <a:spcPts val="0"/>
              </a:spcAft>
              <a:buFont typeface="Symbol" panose="05050102010706020507" pitchFamily="18" charset="2"/>
              <a:buChar char=""/>
            </a:pPr>
            <a:r>
              <a:rPr lang="en-GB" b="1">
                <a:ea typeface="Calibri" panose="020F0502020204030204" pitchFamily="34" charset="0"/>
                <a:cs typeface="Times New Roman" panose="02020603050405020304" pitchFamily="18" charset="0"/>
              </a:rPr>
              <a:t>Financial Year</a:t>
            </a:r>
            <a:r>
              <a:rPr lang="en-GB">
                <a:ea typeface="Calibri" panose="020F0502020204030204" pitchFamily="34" charset="0"/>
                <a:cs typeface="Times New Roman" panose="02020603050405020304" pitchFamily="18" charset="0"/>
              </a:rPr>
              <a:t> (optional)</a:t>
            </a:r>
          </a:p>
          <a:p>
            <a:pPr marL="342900" lvl="0" indent="-342900">
              <a:spcAft>
                <a:spcPts val="1800"/>
              </a:spcAft>
              <a:buFont typeface="Symbol" panose="05050102010706020507" pitchFamily="18" charset="2"/>
              <a:buChar char=""/>
            </a:pPr>
            <a:r>
              <a:rPr lang="en-GB" b="1">
                <a:ea typeface="Calibri" panose="020F0502020204030204" pitchFamily="34" charset="0"/>
                <a:cs typeface="Times New Roman" panose="02020603050405020304" pitchFamily="18" charset="0"/>
              </a:rPr>
              <a:t>GL Period</a:t>
            </a:r>
            <a:r>
              <a:rPr lang="en-GB">
                <a:ea typeface="Calibri" panose="020F0502020204030204" pitchFamily="34" charset="0"/>
                <a:cs typeface="Times New Roman" panose="02020603050405020304" pitchFamily="18" charset="0"/>
              </a:rPr>
              <a:t> (mandatory)</a:t>
            </a:r>
            <a:endParaRPr lang="en-GB" dirty="0">
              <a:ea typeface="Calibri" panose="020F0502020204030204" pitchFamily="34" charset="0"/>
              <a:cs typeface="Times New Roman" panose="02020603050405020304" pitchFamily="18" charset="0"/>
            </a:endParaRPr>
          </a:p>
        </p:txBody>
      </p:sp>
      <p:sp>
        <p:nvSpPr>
          <p:cNvPr id="4" name="Rectangle 3"/>
          <p:cNvSpPr/>
          <p:nvPr/>
        </p:nvSpPr>
        <p:spPr>
          <a:xfrm>
            <a:off x="4355976" y="1844824"/>
            <a:ext cx="4572000" cy="923330"/>
          </a:xfrm>
          <a:prstGeom prst="rect">
            <a:avLst/>
          </a:prstGeom>
        </p:spPr>
        <p:txBody>
          <a:bodyPr>
            <a:spAutoFit/>
          </a:bodyPr>
          <a:lstStyle/>
          <a:p>
            <a:pPr>
              <a:spcAft>
                <a:spcPts val="1800"/>
              </a:spcAft>
            </a:pPr>
            <a:r>
              <a:rPr lang="en-GB" dirty="0">
                <a:ea typeface="Calibri" panose="020F0502020204030204" pitchFamily="34" charset="0"/>
                <a:cs typeface="Times New Roman" panose="02020603050405020304" pitchFamily="18" charset="0"/>
              </a:rPr>
              <a:t>The report can be restricted to a particular Financial Year, and must be run for a single GL Period.</a:t>
            </a:r>
          </a:p>
        </p:txBody>
      </p:sp>
      <p:pic>
        <p:nvPicPr>
          <p:cNvPr id="5" name="Picture 4"/>
          <p:cNvPicPr/>
          <p:nvPr/>
        </p:nvPicPr>
        <p:blipFill>
          <a:blip r:embed="rId3"/>
          <a:stretch>
            <a:fillRect/>
          </a:stretch>
        </p:blipFill>
        <p:spPr>
          <a:xfrm>
            <a:off x="380231" y="3140969"/>
            <a:ext cx="6784057" cy="1008112"/>
          </a:xfrm>
          <a:prstGeom prst="rect">
            <a:avLst/>
          </a:prstGeom>
        </p:spPr>
      </p:pic>
    </p:spTree>
    <p:extLst>
      <p:ext uri="{BB962C8B-B14F-4D97-AF65-F5344CB8AC3E}">
        <p14:creationId xmlns:p14="http://schemas.microsoft.com/office/powerpoint/2010/main" val="463674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parameter screens</a:t>
            </a:r>
          </a:p>
        </p:txBody>
      </p:sp>
      <p:sp>
        <p:nvSpPr>
          <p:cNvPr id="3" name="Rectangle 2"/>
          <p:cNvSpPr/>
          <p:nvPr/>
        </p:nvSpPr>
        <p:spPr>
          <a:xfrm>
            <a:off x="380231" y="1418292"/>
            <a:ext cx="4572000" cy="1200329"/>
          </a:xfrm>
          <a:prstGeom prst="rect">
            <a:avLst/>
          </a:prstGeom>
        </p:spPr>
        <p:txBody>
          <a:bodyPr>
            <a:spAutoFit/>
          </a:bodyPr>
          <a:lstStyle/>
          <a:p>
            <a:r>
              <a:rPr lang="en-GB" b="1" dirty="0"/>
              <a:t>Organisation Parameters:</a:t>
            </a:r>
          </a:p>
          <a:p>
            <a:pPr marL="285750" lvl="0" indent="-285750">
              <a:buFont typeface="Arial" panose="020B0604020202020204" pitchFamily="34" charset="0"/>
              <a:buChar char="•"/>
            </a:pPr>
            <a:r>
              <a:rPr lang="en-GB" b="1" dirty="0"/>
              <a:t>School(s)</a:t>
            </a:r>
            <a:r>
              <a:rPr lang="en-GB" dirty="0"/>
              <a:t> (optional)</a:t>
            </a:r>
          </a:p>
          <a:p>
            <a:pPr marL="285750" lvl="0" indent="-285750">
              <a:buFont typeface="Arial" panose="020B0604020202020204" pitchFamily="34" charset="0"/>
              <a:buChar char="•"/>
            </a:pPr>
            <a:r>
              <a:rPr lang="en-GB" b="1" dirty="0"/>
              <a:t>Department Group</a:t>
            </a:r>
            <a:r>
              <a:rPr lang="en-GB" dirty="0"/>
              <a:t> (optional)</a:t>
            </a:r>
          </a:p>
          <a:p>
            <a:pPr marL="285750" lvl="0" indent="-285750">
              <a:buFont typeface="Arial" panose="020B0604020202020204" pitchFamily="34" charset="0"/>
              <a:buChar char="•"/>
            </a:pPr>
            <a:r>
              <a:rPr lang="en-GB" b="1" dirty="0"/>
              <a:t>Department(s)</a:t>
            </a:r>
            <a:r>
              <a:rPr lang="en-GB" dirty="0"/>
              <a:t> (optional)</a:t>
            </a:r>
          </a:p>
        </p:txBody>
      </p:sp>
      <p:sp>
        <p:nvSpPr>
          <p:cNvPr id="4" name="Rectangle 3"/>
          <p:cNvSpPr/>
          <p:nvPr/>
        </p:nvSpPr>
        <p:spPr>
          <a:xfrm>
            <a:off x="4187825" y="1556792"/>
            <a:ext cx="4572000" cy="923330"/>
          </a:xfrm>
          <a:prstGeom prst="rect">
            <a:avLst/>
          </a:prstGeom>
        </p:spPr>
        <p:txBody>
          <a:bodyPr>
            <a:spAutoFit/>
          </a:bodyPr>
          <a:lstStyle/>
          <a:p>
            <a:r>
              <a:rPr lang="en-GB" dirty="0">
                <a:solidFill>
                  <a:srgbClr val="FF0000"/>
                </a:solidFill>
              </a:rPr>
              <a:t>Note: Your level of access in </a:t>
            </a:r>
            <a:r>
              <a:rPr lang="en-GB" dirty="0" err="1">
                <a:solidFill>
                  <a:srgbClr val="FF0000"/>
                </a:solidFill>
              </a:rPr>
              <a:t>Cognos</a:t>
            </a:r>
            <a:r>
              <a:rPr lang="en-GB" dirty="0">
                <a:solidFill>
                  <a:srgbClr val="FF0000"/>
                </a:solidFill>
              </a:rPr>
              <a:t> will determine which Departments you can see information for.</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80231" y="2618621"/>
            <a:ext cx="5559921" cy="3474675"/>
          </a:xfrm>
          <a:prstGeom prst="rect">
            <a:avLst/>
          </a:prstGeom>
          <a:noFill/>
          <a:ln>
            <a:noFill/>
          </a:ln>
        </p:spPr>
      </p:pic>
      <p:sp>
        <p:nvSpPr>
          <p:cNvPr id="7" name="Rectangle 6"/>
          <p:cNvSpPr/>
          <p:nvPr/>
        </p:nvSpPr>
        <p:spPr>
          <a:xfrm>
            <a:off x="5724128" y="3501008"/>
            <a:ext cx="3179713" cy="2046714"/>
          </a:xfrm>
          <a:prstGeom prst="rect">
            <a:avLst/>
          </a:prstGeom>
        </p:spPr>
        <p:txBody>
          <a:bodyPr wrap="square">
            <a:spAutoFit/>
          </a:bodyPr>
          <a:lstStyle/>
          <a:p>
            <a:pPr>
              <a:spcAft>
                <a:spcPts val="1800"/>
              </a:spcAft>
            </a:pPr>
            <a:r>
              <a:rPr lang="en-GB" sz="1600" dirty="0">
                <a:ea typeface="Calibri" panose="020F0502020204030204" pitchFamily="34" charset="0"/>
                <a:cs typeface="Arial" panose="020B0604020202020204" pitchFamily="34" charset="0"/>
              </a:rPr>
              <a:t>The report can be run for Departments, Department Group, Schools, or even across the whole University.</a:t>
            </a:r>
            <a:endParaRPr lang="en-GB" sz="1600" dirty="0">
              <a:ea typeface="Calibri" panose="020F0502020204030204" pitchFamily="34" charset="0"/>
              <a:cs typeface="Times New Roman" panose="02020603050405020304" pitchFamily="18" charset="0"/>
            </a:endParaRPr>
          </a:p>
          <a:p>
            <a:pPr>
              <a:spcAft>
                <a:spcPts val="1800"/>
              </a:spcAft>
            </a:pPr>
            <a:r>
              <a:rPr lang="en-GB" sz="1600" dirty="0">
                <a:ea typeface="Calibri" panose="020F0502020204030204" pitchFamily="34" charset="0"/>
                <a:cs typeface="Arial" panose="020B0604020202020204" pitchFamily="34" charset="0"/>
              </a:rPr>
              <a:t>A list of Department codes can also be typed in separated by commas.</a:t>
            </a: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34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parameter screens</a:t>
            </a:r>
          </a:p>
        </p:txBody>
      </p:sp>
      <p:sp>
        <p:nvSpPr>
          <p:cNvPr id="3" name="Rectangle 2"/>
          <p:cNvSpPr/>
          <p:nvPr/>
        </p:nvSpPr>
        <p:spPr>
          <a:xfrm>
            <a:off x="380231" y="1418292"/>
            <a:ext cx="4572000" cy="923330"/>
          </a:xfrm>
          <a:prstGeom prst="rect">
            <a:avLst/>
          </a:prstGeom>
        </p:spPr>
        <p:txBody>
          <a:bodyPr>
            <a:spAutoFit/>
          </a:bodyPr>
          <a:lstStyle/>
          <a:p>
            <a:r>
              <a:rPr lang="en-GB" b="1" dirty="0"/>
              <a:t>Account Segment Parameters:</a:t>
            </a:r>
          </a:p>
          <a:p>
            <a:pPr marL="285750" lvl="0" indent="-285750">
              <a:buFont typeface="Arial" panose="020B0604020202020204" pitchFamily="34" charset="0"/>
              <a:buChar char="•"/>
            </a:pPr>
            <a:r>
              <a:rPr lang="en-GB" b="1" dirty="0"/>
              <a:t>Cost Centre(s)</a:t>
            </a:r>
            <a:r>
              <a:rPr lang="en-GB" dirty="0"/>
              <a:t> (optional)</a:t>
            </a:r>
          </a:p>
          <a:p>
            <a:pPr marL="285750" lvl="0" indent="-285750">
              <a:buFont typeface="Arial" panose="020B0604020202020204" pitchFamily="34" charset="0"/>
              <a:buChar char="•"/>
            </a:pPr>
            <a:r>
              <a:rPr lang="en-GB" b="1" dirty="0"/>
              <a:t>Source(s) of Funds</a:t>
            </a:r>
            <a:r>
              <a:rPr lang="en-GB" dirty="0"/>
              <a:t> (optional)</a:t>
            </a: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539552" y="2492896"/>
            <a:ext cx="6480720" cy="3179681"/>
          </a:xfrm>
          <a:prstGeom prst="rect">
            <a:avLst/>
          </a:prstGeom>
          <a:noFill/>
          <a:ln>
            <a:noFill/>
          </a:ln>
        </p:spPr>
      </p:pic>
      <p:sp>
        <p:nvSpPr>
          <p:cNvPr id="7" name="Rectangle 6"/>
          <p:cNvSpPr/>
          <p:nvPr/>
        </p:nvSpPr>
        <p:spPr>
          <a:xfrm>
            <a:off x="6012160" y="3933056"/>
            <a:ext cx="2621418" cy="2031325"/>
          </a:xfrm>
          <a:prstGeom prst="rect">
            <a:avLst/>
          </a:prstGeom>
        </p:spPr>
        <p:txBody>
          <a:bodyPr wrap="square">
            <a:spAutoFit/>
          </a:bodyPr>
          <a:lstStyle/>
          <a:p>
            <a:pPr>
              <a:spcAft>
                <a:spcPts val="1800"/>
              </a:spcAft>
            </a:pPr>
            <a:r>
              <a:rPr lang="en-GB" dirty="0"/>
              <a:t>Results can be restricted further by entering ranges for Account Code Segments, or by typing in lists of values separated by commas</a:t>
            </a: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5592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 Financial Summary – parameter screens</a:t>
            </a:r>
          </a:p>
        </p:txBody>
      </p:sp>
      <p:sp>
        <p:nvSpPr>
          <p:cNvPr id="3" name="Rectangle 2"/>
          <p:cNvSpPr/>
          <p:nvPr/>
        </p:nvSpPr>
        <p:spPr>
          <a:xfrm>
            <a:off x="251520" y="1452076"/>
            <a:ext cx="2636387" cy="1754326"/>
          </a:xfrm>
          <a:prstGeom prst="rect">
            <a:avLst/>
          </a:prstGeom>
        </p:spPr>
        <p:txBody>
          <a:bodyPr wrap="square">
            <a:spAutoFit/>
          </a:bodyPr>
          <a:lstStyle/>
          <a:p>
            <a:r>
              <a:rPr lang="en-GB" b="1" dirty="0"/>
              <a:t>Output Parameters:</a:t>
            </a:r>
          </a:p>
          <a:p>
            <a:pPr marL="285750" lvl="0" indent="-285750">
              <a:buFont typeface="Arial" panose="020B0604020202020204" pitchFamily="34" charset="0"/>
              <a:buChar char="•"/>
            </a:pPr>
            <a:r>
              <a:rPr lang="en-GB" dirty="0"/>
              <a:t>Up to four </a:t>
            </a:r>
            <a:r>
              <a:rPr lang="en-GB" b="1" dirty="0"/>
              <a:t>Summary Fields</a:t>
            </a:r>
            <a:r>
              <a:rPr lang="en-GB" dirty="0"/>
              <a:t> (optional, with optional subtotals)</a:t>
            </a:r>
          </a:p>
          <a:p>
            <a:pPr marL="285750" lvl="0" indent="-285750">
              <a:buFont typeface="Arial" panose="020B0604020202020204" pitchFamily="34" charset="0"/>
              <a:buChar char="•"/>
            </a:pPr>
            <a:r>
              <a:rPr lang="en-GB" b="1" dirty="0"/>
              <a:t>Report Layout Options</a:t>
            </a:r>
            <a:r>
              <a:rPr lang="en-GB" dirty="0"/>
              <a:t> (optional)</a:t>
            </a:r>
          </a:p>
        </p:txBody>
      </p:sp>
      <p:sp>
        <p:nvSpPr>
          <p:cNvPr id="7" name="Rectangle 6"/>
          <p:cNvSpPr/>
          <p:nvPr/>
        </p:nvSpPr>
        <p:spPr>
          <a:xfrm>
            <a:off x="245298" y="3356992"/>
            <a:ext cx="2621418" cy="2554545"/>
          </a:xfrm>
          <a:prstGeom prst="rect">
            <a:avLst/>
          </a:prstGeom>
        </p:spPr>
        <p:txBody>
          <a:bodyPr wrap="square">
            <a:spAutoFit/>
          </a:bodyPr>
          <a:lstStyle/>
          <a:p>
            <a:r>
              <a:rPr lang="en-GB" sz="1600" dirty="0"/>
              <a:t>The output received from the report can be grouped with up to four summary fields, and additional fields can be shown on the output by selecting various layout options. The output can also be filtered by Cost Centre Analysis fields.</a:t>
            </a:r>
          </a:p>
        </p:txBody>
      </p:sp>
      <p:pic>
        <p:nvPicPr>
          <p:cNvPr id="6" name="Picture 5"/>
          <p:cNvPicPr/>
          <p:nvPr/>
        </p:nvPicPr>
        <p:blipFill>
          <a:blip r:embed="rId3"/>
          <a:stretch>
            <a:fillRect/>
          </a:stretch>
        </p:blipFill>
        <p:spPr>
          <a:xfrm>
            <a:off x="3275856" y="1452076"/>
            <a:ext cx="5731510" cy="4568190"/>
          </a:xfrm>
          <a:prstGeom prst="rect">
            <a:avLst/>
          </a:prstGeom>
        </p:spPr>
      </p:pic>
    </p:spTree>
    <p:extLst>
      <p:ext uri="{BB962C8B-B14F-4D97-AF65-F5344CB8AC3E}">
        <p14:creationId xmlns:p14="http://schemas.microsoft.com/office/powerpoint/2010/main" val="384234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GB" altLang="en-US" dirty="0"/>
              <a:t>Summary of reporting Changes</a:t>
            </a:r>
          </a:p>
        </p:txBody>
      </p:sp>
      <p:sp>
        <p:nvSpPr>
          <p:cNvPr id="10243" name="Content Placeholder 2"/>
          <p:cNvSpPr>
            <a:spLocks noGrp="1"/>
          </p:cNvSpPr>
          <p:nvPr>
            <p:ph idx="1"/>
          </p:nvPr>
        </p:nvSpPr>
        <p:spPr>
          <a:xfrm>
            <a:off x="384175" y="1708150"/>
            <a:ext cx="8374063" cy="4068763"/>
          </a:xfrm>
        </p:spPr>
        <p:txBody>
          <a:bodyPr/>
          <a:lstStyle/>
          <a:p>
            <a:r>
              <a:rPr lang="en-US" altLang="en-US" dirty="0"/>
              <a:t>Make use of Plan to get the most out of your reports</a:t>
            </a:r>
          </a:p>
          <a:p>
            <a:r>
              <a:rPr lang="en-US" altLang="en-US" dirty="0"/>
              <a:t>Three core flexible GL reports available </a:t>
            </a:r>
            <a:r>
              <a:rPr lang="en-US" altLang="en-US" dirty="0" smtClean="0"/>
              <a:t>now</a:t>
            </a:r>
            <a:endParaRPr lang="en-US" altLang="en-US" dirty="0"/>
          </a:p>
          <a:p>
            <a:pPr>
              <a:spcAft>
                <a:spcPct val="0"/>
              </a:spcAft>
            </a:pPr>
            <a:r>
              <a:rPr lang="en-US" altLang="en-US" dirty="0"/>
              <a:t>Departmental (Shared) Reports &gt; GL Reporting </a:t>
            </a:r>
            <a:endParaRPr lang="en-US" altLang="en-US" dirty="0" smtClean="0"/>
          </a:p>
          <a:p>
            <a:pPr lvl="1">
              <a:spcAft>
                <a:spcPct val="0"/>
              </a:spcAft>
            </a:pPr>
            <a:r>
              <a:rPr lang="en-US" altLang="en-US" dirty="0" smtClean="0"/>
              <a:t>GL</a:t>
            </a:r>
            <a:r>
              <a:rPr lang="en-US" altLang="en-US" dirty="0"/>
              <a:t>: Budget to Actual</a:t>
            </a:r>
          </a:p>
          <a:p>
            <a:pPr marL="539750" lvl="3">
              <a:spcAft>
                <a:spcPct val="0"/>
              </a:spcAft>
            </a:pPr>
            <a:r>
              <a:rPr lang="en-US" altLang="en-US" dirty="0"/>
              <a:t>GL: Financial Summary</a:t>
            </a:r>
          </a:p>
          <a:p>
            <a:pPr marL="539750" lvl="3">
              <a:spcAft>
                <a:spcPts val="1800"/>
              </a:spcAft>
            </a:pPr>
            <a:r>
              <a:rPr lang="en-US" altLang="en-US" dirty="0"/>
              <a:t>GL: Journal Transactions</a:t>
            </a:r>
          </a:p>
          <a:p>
            <a:r>
              <a:rPr lang="en-US" altLang="en-US" dirty="0"/>
              <a:t>Other variants of these reports will be retired </a:t>
            </a:r>
            <a:r>
              <a:rPr lang="en-US" altLang="en-US" dirty="0" smtClean="0"/>
              <a:t>during 2018/19</a:t>
            </a:r>
            <a:endParaRPr lang="en-US" altLang="en-US" dirty="0"/>
          </a:p>
          <a:p>
            <a:r>
              <a:rPr lang="en-US" altLang="en-US" smtClean="0"/>
              <a:t>Contact </a:t>
            </a:r>
            <a:r>
              <a:rPr lang="en-US" altLang="en-US" dirty="0">
                <a:hlinkClick r:id="rId2"/>
              </a:rPr>
              <a:t>fsg.system.support@admin.cam.ac.uk</a:t>
            </a:r>
            <a:r>
              <a:rPr lang="en-US" altLang="en-US" dirty="0"/>
              <a:t> with report feedback</a:t>
            </a:r>
          </a:p>
        </p:txBody>
      </p:sp>
    </p:spTree>
    <p:extLst>
      <p:ext uri="{BB962C8B-B14F-4D97-AF65-F5344CB8AC3E}">
        <p14:creationId xmlns:p14="http://schemas.microsoft.com/office/powerpoint/2010/main" val="1929645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GB" altLang="en-US"/>
              <a:t>Methodology</a:t>
            </a:r>
          </a:p>
        </p:txBody>
      </p:sp>
      <p:sp>
        <p:nvSpPr>
          <p:cNvPr id="8195" name="Content Placeholder 2"/>
          <p:cNvSpPr>
            <a:spLocks noGrp="1"/>
          </p:cNvSpPr>
          <p:nvPr>
            <p:ph idx="1"/>
          </p:nvPr>
        </p:nvSpPr>
        <p:spPr>
          <a:xfrm>
            <a:off x="384175" y="1412875"/>
            <a:ext cx="8374063" cy="4067175"/>
          </a:xfrm>
        </p:spPr>
        <p:txBody>
          <a:bodyPr/>
          <a:lstStyle/>
          <a:p>
            <a:pPr marL="0" indent="0">
              <a:buFontTx/>
              <a:buNone/>
              <a:defRPr/>
            </a:pPr>
            <a:r>
              <a:rPr lang="en-GB" altLang="en-US" b="1" u="sng" dirty="0" smtClean="0"/>
              <a:t>Previous </a:t>
            </a:r>
            <a:r>
              <a:rPr lang="en-GB" altLang="en-US" b="1" u="sng" dirty="0"/>
              <a:t>Process</a:t>
            </a:r>
          </a:p>
          <a:p>
            <a:pPr>
              <a:defRPr/>
            </a:pPr>
            <a:r>
              <a:rPr lang="en-GB" altLang="en-US" dirty="0"/>
              <a:t>Allocations of Chest funding only </a:t>
            </a:r>
            <a:r>
              <a:rPr lang="en-GB" altLang="en-US" dirty="0" smtClean="0"/>
              <a:t>appeared </a:t>
            </a:r>
            <a:r>
              <a:rPr lang="en-GB" altLang="en-US" dirty="0"/>
              <a:t>in the accounts as a budget called Allocation using expenditure transaction codes as debits.</a:t>
            </a:r>
          </a:p>
          <a:p>
            <a:pPr marL="0" indent="0">
              <a:buFontTx/>
              <a:buNone/>
              <a:defRPr/>
            </a:pPr>
            <a:r>
              <a:rPr lang="en-GB" altLang="en-US" b="1" u="sng" dirty="0"/>
              <a:t>New Process</a:t>
            </a:r>
          </a:p>
          <a:p>
            <a:pPr>
              <a:defRPr/>
            </a:pPr>
            <a:r>
              <a:rPr lang="en-GB" altLang="en-US" dirty="0"/>
              <a:t>Each month the Allocation </a:t>
            </a:r>
            <a:r>
              <a:rPr lang="en-GB" altLang="en-US" dirty="0" smtClean="0"/>
              <a:t>is posted </a:t>
            </a:r>
            <a:r>
              <a:rPr lang="en-GB" altLang="en-US" dirty="0"/>
              <a:t>in CUFS as actual “Chest Income” using the phasing determined by </a:t>
            </a:r>
            <a:r>
              <a:rPr lang="en-GB" altLang="en-US" dirty="0" smtClean="0"/>
              <a:t>Schools/Departments</a:t>
            </a:r>
            <a:r>
              <a:rPr lang="en-GB" altLang="en-US" dirty="0"/>
              <a:t>.</a:t>
            </a:r>
          </a:p>
          <a:p>
            <a:pPr>
              <a:defRPr/>
            </a:pPr>
            <a:r>
              <a:rPr lang="en-GB" altLang="en-US" dirty="0"/>
              <a:t>Both the budget field and actual Chest Income </a:t>
            </a:r>
            <a:r>
              <a:rPr lang="en-GB" altLang="en-US" dirty="0" smtClean="0"/>
              <a:t>are posted </a:t>
            </a:r>
            <a:r>
              <a:rPr lang="en-GB" altLang="en-US" dirty="0"/>
              <a:t>using GP** income transaction codes as credits</a:t>
            </a:r>
            <a:r>
              <a:rPr lang="en-GB" altLang="en-US" dirty="0" smtClean="0"/>
              <a:t>.</a:t>
            </a:r>
            <a:endParaRPr lang="en-GB" altLang="en-US" dirty="0"/>
          </a:p>
        </p:txBody>
      </p:sp>
    </p:spTree>
    <p:extLst>
      <p:ext uri="{BB962C8B-B14F-4D97-AF65-F5344CB8AC3E}">
        <p14:creationId xmlns:p14="http://schemas.microsoft.com/office/powerpoint/2010/main" val="3545301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sz="4400" dirty="0" err="1"/>
              <a:t>Cognos</a:t>
            </a:r>
            <a:r>
              <a:rPr lang="en-GB" sz="4400" dirty="0"/>
              <a:t> reports</a:t>
            </a:r>
          </a:p>
        </p:txBody>
      </p:sp>
    </p:spTree>
    <p:extLst>
      <p:ext uri="{BB962C8B-B14F-4D97-AF65-F5344CB8AC3E}">
        <p14:creationId xmlns:p14="http://schemas.microsoft.com/office/powerpoint/2010/main" val="1377501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Cognos</a:t>
            </a:r>
            <a:r>
              <a:rPr lang="en-GB" dirty="0"/>
              <a:t> report view</a:t>
            </a:r>
          </a:p>
        </p:txBody>
      </p:sp>
      <p:sp>
        <p:nvSpPr>
          <p:cNvPr id="3" name="Content Placeholder 2"/>
          <p:cNvSpPr>
            <a:spLocks noGrp="1"/>
          </p:cNvSpPr>
          <p:nvPr>
            <p:ph idx="1"/>
          </p:nvPr>
        </p:nvSpPr>
        <p:spPr>
          <a:xfrm>
            <a:off x="365959" y="1484784"/>
            <a:ext cx="8374063" cy="1072778"/>
          </a:xfrm>
        </p:spPr>
        <p:txBody>
          <a:bodyPr/>
          <a:lstStyle/>
          <a:p>
            <a:pPr marL="0" indent="0">
              <a:buNone/>
            </a:pPr>
            <a:r>
              <a:rPr lang="en-GB" sz="2800" dirty="0"/>
              <a:t>Create a copy of a report view of the report and copy it into one of your folders </a:t>
            </a:r>
          </a:p>
        </p:txBody>
      </p:sp>
      <p:pic>
        <p:nvPicPr>
          <p:cNvPr id="4" name="Picture 3" descr="C:\Users\hrp38\AppData\Local\Temp\SNAGHTMLa024b2.PNG"/>
          <p:cNvPicPr/>
          <p:nvPr/>
        </p:nvPicPr>
        <p:blipFill>
          <a:blip r:embed="rId3">
            <a:extLst>
              <a:ext uri="{28A0092B-C50C-407E-A947-70E740481C1C}">
                <a14:useLocalDpi xmlns:a14="http://schemas.microsoft.com/office/drawing/2010/main" val="0"/>
              </a:ext>
            </a:extLst>
          </a:blip>
          <a:srcRect/>
          <a:stretch>
            <a:fillRect/>
          </a:stretch>
        </p:blipFill>
        <p:spPr bwMode="auto">
          <a:xfrm>
            <a:off x="365958" y="2557562"/>
            <a:ext cx="8166481" cy="1303486"/>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355553" y="3630340"/>
            <a:ext cx="1958340" cy="2202815"/>
          </a:xfrm>
          <a:prstGeom prst="rect">
            <a:avLst/>
          </a:prstGeom>
        </p:spPr>
      </p:pic>
      <p:sp>
        <p:nvSpPr>
          <p:cNvPr id="6" name="TextBox 5"/>
          <p:cNvSpPr txBox="1"/>
          <p:nvPr/>
        </p:nvSpPr>
        <p:spPr>
          <a:xfrm>
            <a:off x="2627784" y="3819040"/>
            <a:ext cx="6132041" cy="2308324"/>
          </a:xfrm>
          <a:prstGeom prst="rect">
            <a:avLst/>
          </a:prstGeom>
          <a:noFill/>
        </p:spPr>
        <p:txBody>
          <a:bodyPr wrap="square" rtlCol="0">
            <a:spAutoFit/>
          </a:bodyPr>
          <a:lstStyle/>
          <a:p>
            <a:pPr lvl="0"/>
            <a:r>
              <a:rPr lang="en-GB" dirty="0"/>
              <a:t>Optional: Give the report a new name.</a:t>
            </a:r>
          </a:p>
          <a:p>
            <a:pPr lvl="0"/>
            <a:endParaRPr lang="en-GB" dirty="0"/>
          </a:p>
          <a:p>
            <a:pPr lvl="0"/>
            <a:r>
              <a:rPr lang="en-GB" dirty="0"/>
              <a:t>Click on ‘My Folders’, or click on ‘Select another location’ and navigate to a folder where you have permission to store a report. </a:t>
            </a:r>
          </a:p>
          <a:p>
            <a:pPr lvl="0"/>
            <a:endParaRPr lang="en-GB" dirty="0"/>
          </a:p>
          <a:p>
            <a:pPr lvl="0"/>
            <a:r>
              <a:rPr lang="en-GB" dirty="0"/>
              <a:t>Click on ‘Ok’ to finish</a:t>
            </a:r>
          </a:p>
          <a:p>
            <a:endParaRPr lang="en-GB" dirty="0"/>
          </a:p>
        </p:txBody>
      </p:sp>
    </p:spTree>
    <p:extLst>
      <p:ext uri="{BB962C8B-B14F-4D97-AF65-F5344CB8AC3E}">
        <p14:creationId xmlns:p14="http://schemas.microsoft.com/office/powerpoint/2010/main" val="2489700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Cognos</a:t>
            </a:r>
            <a:r>
              <a:rPr lang="en-GB" dirty="0"/>
              <a:t> report view</a:t>
            </a:r>
          </a:p>
        </p:txBody>
      </p:sp>
      <p:sp>
        <p:nvSpPr>
          <p:cNvPr id="3" name="Content Placeholder 2"/>
          <p:cNvSpPr>
            <a:spLocks noGrp="1"/>
          </p:cNvSpPr>
          <p:nvPr>
            <p:ph idx="1"/>
          </p:nvPr>
        </p:nvSpPr>
        <p:spPr>
          <a:xfrm>
            <a:off x="241318" y="1367511"/>
            <a:ext cx="8374063" cy="599019"/>
          </a:xfrm>
        </p:spPr>
        <p:txBody>
          <a:bodyPr/>
          <a:lstStyle/>
          <a:p>
            <a:pPr marL="0" indent="0">
              <a:buNone/>
            </a:pPr>
            <a:r>
              <a:rPr lang="en-GB" sz="2800" b="1" dirty="0"/>
              <a:t>Set up the defaults for the report </a:t>
            </a:r>
            <a:endParaRPr lang="en-GB" sz="2800" dirty="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236116" y="1966530"/>
            <a:ext cx="1698625" cy="1911350"/>
          </a:xfrm>
          <a:prstGeom prst="rect">
            <a:avLst/>
          </a:prstGeom>
        </p:spPr>
      </p:pic>
      <p:sp>
        <p:nvSpPr>
          <p:cNvPr id="6" name="TextBox 5"/>
          <p:cNvSpPr txBox="1"/>
          <p:nvPr/>
        </p:nvSpPr>
        <p:spPr>
          <a:xfrm>
            <a:off x="1719146" y="2103884"/>
            <a:ext cx="431189"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2400" dirty="0"/>
              <a:t>1</a:t>
            </a:r>
          </a:p>
        </p:txBody>
      </p:sp>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236116" y="4287908"/>
            <a:ext cx="3780790" cy="1456055"/>
          </a:xfrm>
          <a:prstGeom prst="rect">
            <a:avLst/>
          </a:prstGeom>
        </p:spPr>
      </p:pic>
      <p:pic>
        <p:nvPicPr>
          <p:cNvPr id="9" name="Picture 8"/>
          <p:cNvPicPr/>
          <p:nvPr/>
        </p:nvPicPr>
        <p:blipFill>
          <a:blip r:embed="rId5">
            <a:extLst>
              <a:ext uri="{28A0092B-C50C-407E-A947-70E740481C1C}">
                <a14:useLocalDpi xmlns:a14="http://schemas.microsoft.com/office/drawing/2010/main" val="0"/>
              </a:ext>
            </a:extLst>
          </a:blip>
          <a:stretch>
            <a:fillRect/>
          </a:stretch>
        </p:blipFill>
        <p:spPr>
          <a:xfrm>
            <a:off x="5327546" y="1966530"/>
            <a:ext cx="1780540" cy="2621280"/>
          </a:xfrm>
          <a:prstGeom prst="rect">
            <a:avLst/>
          </a:prstGeom>
        </p:spPr>
      </p:pic>
      <p:sp>
        <p:nvSpPr>
          <p:cNvPr id="10" name="TextBox 9"/>
          <p:cNvSpPr txBox="1"/>
          <p:nvPr/>
        </p:nvSpPr>
        <p:spPr>
          <a:xfrm>
            <a:off x="3415549" y="4219106"/>
            <a:ext cx="431189"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2400" dirty="0"/>
              <a:t>2</a:t>
            </a:r>
          </a:p>
        </p:txBody>
      </p:sp>
      <p:sp>
        <p:nvSpPr>
          <p:cNvPr id="11" name="TextBox 10"/>
          <p:cNvSpPr txBox="1"/>
          <p:nvPr/>
        </p:nvSpPr>
        <p:spPr>
          <a:xfrm>
            <a:off x="7046163" y="2334716"/>
            <a:ext cx="431189"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2400" dirty="0"/>
              <a:t>3</a:t>
            </a:r>
          </a:p>
        </p:txBody>
      </p:sp>
    </p:spTree>
    <p:extLst>
      <p:ext uri="{BB962C8B-B14F-4D97-AF65-F5344CB8AC3E}">
        <p14:creationId xmlns:p14="http://schemas.microsoft.com/office/powerpoint/2010/main" val="3750705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Flexible </a:t>
            </a:r>
            <a:r>
              <a:rPr lang="en-GB" dirty="0" err="1"/>
              <a:t>Cognos</a:t>
            </a:r>
            <a:r>
              <a:rPr lang="en-GB" dirty="0"/>
              <a:t> reports</a:t>
            </a:r>
          </a:p>
        </p:txBody>
      </p:sp>
      <p:pic>
        <p:nvPicPr>
          <p:cNvPr id="6" name="Picture 5"/>
          <p:cNvPicPr/>
          <p:nvPr/>
        </p:nvPicPr>
        <p:blipFill>
          <a:blip r:embed="rId3"/>
          <a:stretch>
            <a:fillRect/>
          </a:stretch>
        </p:blipFill>
        <p:spPr>
          <a:xfrm>
            <a:off x="539552" y="1412776"/>
            <a:ext cx="7848872" cy="4536504"/>
          </a:xfrm>
          <a:prstGeom prst="rect">
            <a:avLst/>
          </a:prstGeom>
        </p:spPr>
      </p:pic>
    </p:spTree>
    <p:extLst>
      <p:ext uri="{BB962C8B-B14F-4D97-AF65-F5344CB8AC3E}">
        <p14:creationId xmlns:p14="http://schemas.microsoft.com/office/powerpoint/2010/main" val="988445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Any questions?</a:t>
            </a:r>
          </a:p>
        </p:txBody>
      </p:sp>
      <p:pic>
        <p:nvPicPr>
          <p:cNvPr id="14339" name="Picture 3" descr="MC900434859[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132138" y="1844675"/>
            <a:ext cx="2952750" cy="360045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team</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9071159"/>
              </p:ext>
            </p:extLst>
          </p:nvPr>
        </p:nvGraphicFramePr>
        <p:xfrm>
          <a:off x="384175" y="1708150"/>
          <a:ext cx="8374063"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9113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GB" altLang="en-US"/>
              <a:t>Changes for Departments</a:t>
            </a:r>
            <a:br>
              <a:rPr lang="en-GB" altLang="en-US"/>
            </a:br>
            <a:endParaRPr lang="en-GB" altLang="en-US"/>
          </a:p>
        </p:txBody>
      </p:sp>
      <p:sp>
        <p:nvSpPr>
          <p:cNvPr id="3" name="Content Placeholder 2"/>
          <p:cNvSpPr>
            <a:spLocks noGrp="1"/>
          </p:cNvSpPr>
          <p:nvPr>
            <p:ph idx="1"/>
          </p:nvPr>
        </p:nvSpPr>
        <p:spPr>
          <a:xfrm>
            <a:off x="385762" y="1484784"/>
            <a:ext cx="8374063" cy="4067175"/>
          </a:xfrm>
        </p:spPr>
        <p:txBody>
          <a:bodyPr/>
          <a:lstStyle/>
          <a:p>
            <a:r>
              <a:rPr lang="en-GB" altLang="en-US" sz="2400" dirty="0"/>
              <a:t>Departmental reporting showing income </a:t>
            </a:r>
            <a:r>
              <a:rPr lang="en-GB" altLang="en-US" sz="2400" dirty="0" smtClean="0"/>
              <a:t>changed </a:t>
            </a:r>
            <a:r>
              <a:rPr lang="en-GB" altLang="en-US" sz="2400" dirty="0"/>
              <a:t>to include the actual Chest Income postings. The impact of this may be that any local reporting would need to be adapted.</a:t>
            </a:r>
          </a:p>
          <a:p>
            <a:r>
              <a:rPr lang="en-GB" altLang="en-US" sz="2400" dirty="0"/>
              <a:t>Departments </a:t>
            </a:r>
            <a:r>
              <a:rPr lang="en-GB" altLang="en-US" sz="2400" dirty="0" smtClean="0"/>
              <a:t>now have </a:t>
            </a:r>
            <a:r>
              <a:rPr lang="en-GB" altLang="en-US" sz="2400" dirty="0"/>
              <a:t>access to a smaller number of more flexible </a:t>
            </a:r>
            <a:r>
              <a:rPr lang="en-GB" altLang="en-US" sz="2400" dirty="0" err="1"/>
              <a:t>Cognos</a:t>
            </a:r>
            <a:r>
              <a:rPr lang="en-GB" altLang="en-US" sz="2400" dirty="0"/>
              <a:t> reports.</a:t>
            </a:r>
          </a:p>
          <a:p>
            <a:r>
              <a:rPr lang="en-GB" altLang="en-US" sz="2400" dirty="0"/>
              <a:t>We are not anticipating any changes to departmental day-to-day processes.</a:t>
            </a:r>
          </a:p>
        </p:txBody>
      </p:sp>
      <p:pic>
        <p:nvPicPr>
          <p:cNvPr id="92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690418"/>
            <a:ext cx="22764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370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GB" altLang="en-US"/>
              <a:t>Benefits for Departments</a:t>
            </a:r>
          </a:p>
        </p:txBody>
      </p:sp>
      <p:sp>
        <p:nvSpPr>
          <p:cNvPr id="3" name="Content Placeholder 2"/>
          <p:cNvSpPr>
            <a:spLocks noGrp="1"/>
          </p:cNvSpPr>
          <p:nvPr>
            <p:ph idx="1"/>
          </p:nvPr>
        </p:nvSpPr>
        <p:spPr>
          <a:xfrm>
            <a:off x="384175" y="1484784"/>
            <a:ext cx="8509000" cy="4313238"/>
          </a:xfrm>
        </p:spPr>
        <p:txBody>
          <a:bodyPr/>
          <a:lstStyle/>
          <a:p>
            <a:r>
              <a:rPr lang="en-GB" altLang="en-US" dirty="0"/>
              <a:t>Even if you do nothing else – “Chest Allocation” </a:t>
            </a:r>
            <a:r>
              <a:rPr lang="en-GB" altLang="en-US" dirty="0" smtClean="0"/>
              <a:t>is now received </a:t>
            </a:r>
            <a:r>
              <a:rPr lang="en-GB" altLang="en-US" dirty="0"/>
              <a:t>as actual income.</a:t>
            </a:r>
          </a:p>
          <a:p>
            <a:r>
              <a:rPr lang="en-GB" altLang="en-US" dirty="0"/>
              <a:t>Consistency -  all departmental activity reflected as Actuals.</a:t>
            </a:r>
          </a:p>
          <a:p>
            <a:r>
              <a:rPr lang="en-GB" altLang="en-US" dirty="0"/>
              <a:t>Use of the Plan budget in CUFS is encouraged to encompass all activity where material.</a:t>
            </a:r>
          </a:p>
          <a:p>
            <a:r>
              <a:rPr lang="en-GB" altLang="en-US" dirty="0"/>
              <a:t>The Plan budget can be used to upload against Chest sources of funds for expenditure, which does not have to match to the Chest Income allocation amount, e.g. allowing plans to spend down reserves.</a:t>
            </a:r>
          </a:p>
          <a:p>
            <a:r>
              <a:rPr lang="en-GB" altLang="en-US" dirty="0"/>
              <a:t>Enabling reporting against Department Plans in a more direct way.</a:t>
            </a:r>
          </a:p>
        </p:txBody>
      </p:sp>
      <p:pic>
        <p:nvPicPr>
          <p:cNvPr id="1024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5229200"/>
            <a:ext cx="28479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028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Full picture</a:t>
            </a:r>
          </a:p>
        </p:txBody>
      </p:sp>
      <p:sp>
        <p:nvSpPr>
          <p:cNvPr id="3" name="Content Placeholder 2"/>
          <p:cNvSpPr>
            <a:spLocks noGrp="1"/>
          </p:cNvSpPr>
          <p:nvPr>
            <p:ph idx="1"/>
          </p:nvPr>
        </p:nvSpPr>
        <p:spPr>
          <a:xfrm>
            <a:off x="251520" y="1484784"/>
            <a:ext cx="8712968" cy="792088"/>
          </a:xfrm>
        </p:spPr>
        <p:txBody>
          <a:bodyPr/>
          <a:lstStyle/>
          <a:p>
            <a:pPr marL="0" indent="0">
              <a:buNone/>
            </a:pPr>
            <a:r>
              <a:rPr lang="en-GB" dirty="0"/>
              <a:t>This project brings together a number of new initiatives which together will allow a full budgeting process</a:t>
            </a:r>
          </a:p>
        </p:txBody>
      </p:sp>
      <p:sp>
        <p:nvSpPr>
          <p:cNvPr id="4" name="Rounded Rectangle 3"/>
          <p:cNvSpPr/>
          <p:nvPr/>
        </p:nvSpPr>
        <p:spPr>
          <a:xfrm>
            <a:off x="935596" y="2477693"/>
            <a:ext cx="2520280" cy="108012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Uploading Plan for Chest and Non Chest</a:t>
            </a:r>
          </a:p>
        </p:txBody>
      </p:sp>
      <p:sp>
        <p:nvSpPr>
          <p:cNvPr id="5" name="Rounded Rectangle 4"/>
          <p:cNvSpPr/>
          <p:nvPr/>
        </p:nvSpPr>
        <p:spPr>
          <a:xfrm>
            <a:off x="4139952" y="2261669"/>
            <a:ext cx="3240360" cy="15121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Cost centre categorisation and cost centre owners. (allows more tailored reporting)</a:t>
            </a:r>
          </a:p>
        </p:txBody>
      </p:sp>
      <p:sp>
        <p:nvSpPr>
          <p:cNvPr id="6" name="Rounded Rectangle 5"/>
          <p:cNvSpPr/>
          <p:nvPr/>
        </p:nvSpPr>
        <p:spPr>
          <a:xfrm>
            <a:off x="707637" y="3987409"/>
            <a:ext cx="3922301" cy="136815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Chest Allocation showing as actual income is more logical for non finance staff </a:t>
            </a:r>
          </a:p>
        </p:txBody>
      </p:sp>
      <p:sp>
        <p:nvSpPr>
          <p:cNvPr id="7" name="Rounded Rectangle 6"/>
          <p:cNvSpPr/>
          <p:nvPr/>
        </p:nvSpPr>
        <p:spPr>
          <a:xfrm>
            <a:off x="5364088" y="4300067"/>
            <a:ext cx="3179713" cy="13611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Together this all allows for a fully functioning budgeting and monitoring system</a:t>
            </a:r>
          </a:p>
        </p:txBody>
      </p:sp>
    </p:spTree>
    <p:extLst>
      <p:ext uri="{BB962C8B-B14F-4D97-AF65-F5344CB8AC3E}">
        <p14:creationId xmlns:p14="http://schemas.microsoft.com/office/powerpoint/2010/main" val="7907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sz="4400" dirty="0"/>
              <a:t>New reports</a:t>
            </a:r>
          </a:p>
        </p:txBody>
      </p:sp>
    </p:spTree>
    <p:extLst>
      <p:ext uri="{BB962C8B-B14F-4D97-AF65-F5344CB8AC3E}">
        <p14:creationId xmlns:p14="http://schemas.microsoft.com/office/powerpoint/2010/main" val="329594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GL Journal Transactions</a:t>
            </a:r>
          </a:p>
        </p:txBody>
      </p:sp>
      <p:sp>
        <p:nvSpPr>
          <p:cNvPr id="6" name="Rectangle 5"/>
          <p:cNvSpPr/>
          <p:nvPr/>
        </p:nvSpPr>
        <p:spPr>
          <a:xfrm>
            <a:off x="162418" y="1484784"/>
            <a:ext cx="8819163" cy="5051255"/>
          </a:xfrm>
          <a:prstGeom prst="rect">
            <a:avLst/>
          </a:prstGeom>
        </p:spPr>
        <p:txBody>
          <a:bodyPr wrap="square">
            <a:spAutoFit/>
          </a:bodyPr>
          <a:lstStyle/>
          <a:p>
            <a:r>
              <a:rPr lang="en-GB" dirty="0"/>
              <a:t>Available in </a:t>
            </a:r>
            <a:r>
              <a:rPr lang="en-GB" b="1" dirty="0" err="1"/>
              <a:t>Cognos</a:t>
            </a:r>
            <a:r>
              <a:rPr lang="en-GB" dirty="0"/>
              <a:t>, this </a:t>
            </a:r>
            <a:r>
              <a:rPr lang="en-GB" b="1" dirty="0"/>
              <a:t>General Ledger</a:t>
            </a:r>
            <a:r>
              <a:rPr lang="en-GB" dirty="0"/>
              <a:t> report provides detailed General Ledger Journal line information.</a:t>
            </a:r>
          </a:p>
          <a:p>
            <a:endParaRPr lang="en-GB" dirty="0"/>
          </a:p>
          <a:p>
            <a:r>
              <a:rPr lang="en-GB" dirty="0"/>
              <a:t>This report has a variety of optional fields, allowing users to customise the output to better suit their requirements and see information about source transactions for the journal lines if required.</a:t>
            </a:r>
          </a:p>
          <a:p>
            <a:endParaRPr lang="en-GB" dirty="0"/>
          </a:p>
          <a:p>
            <a:r>
              <a:rPr lang="en-GB" dirty="0"/>
              <a:t>This report is intended to be used as a working report, and as such does not contain any header, footer, or summary information in order to ease manipulation of the output to meet user needs.</a:t>
            </a:r>
          </a:p>
          <a:p>
            <a:endParaRPr lang="en-GB" dirty="0"/>
          </a:p>
          <a:p>
            <a:r>
              <a:rPr lang="en-GB" dirty="0"/>
              <a:t>This report is intended for use by Departments, Schools and Central Finance. This report uses the standard security model, restricting information returned to only Departments or Schools the user has been granted access to.</a:t>
            </a:r>
          </a:p>
          <a:p>
            <a:r>
              <a:rPr lang="en-GB" dirty="0"/>
              <a:t>This report defaults to Excel, but can provide output in all standard formats (including PDF and HTML).</a:t>
            </a:r>
          </a:p>
          <a:p>
            <a:pPr>
              <a:lnSpc>
                <a:spcPct val="107000"/>
              </a:lnSpc>
              <a:spcAft>
                <a:spcPts val="800"/>
              </a:spcAft>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3625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GL Journal Transactions – default output</a:t>
            </a:r>
          </a:p>
        </p:txBody>
      </p:sp>
      <p:sp>
        <p:nvSpPr>
          <p:cNvPr id="8" name="TextBox 7"/>
          <p:cNvSpPr txBox="1"/>
          <p:nvPr/>
        </p:nvSpPr>
        <p:spPr>
          <a:xfrm>
            <a:off x="276162" y="1412776"/>
            <a:ext cx="8867838" cy="1754326"/>
          </a:xfrm>
          <a:prstGeom prst="rect">
            <a:avLst/>
          </a:prstGeom>
          <a:noFill/>
        </p:spPr>
        <p:txBody>
          <a:bodyPr wrap="square" rtlCol="0">
            <a:spAutoFit/>
          </a:bodyPr>
          <a:lstStyle/>
          <a:p>
            <a:r>
              <a:rPr lang="en-GB" sz="1600" dirty="0"/>
              <a:t>In Excel a workbook containing two worksheets will open entitled: </a:t>
            </a:r>
          </a:p>
          <a:p>
            <a:pPr lvl="0"/>
            <a:r>
              <a:rPr lang="en-GB" sz="1600" b="1" dirty="0"/>
              <a:t>GL Journal Transactions</a:t>
            </a:r>
            <a:endParaRPr lang="en-GB" sz="1600" dirty="0"/>
          </a:p>
          <a:p>
            <a:pPr lvl="0"/>
            <a:r>
              <a:rPr lang="en-GB" sz="1600" b="1" dirty="0"/>
              <a:t>Report Information</a:t>
            </a:r>
            <a:endParaRPr lang="en-GB" sz="1600" dirty="0"/>
          </a:p>
          <a:p>
            <a:endParaRPr lang="en-GB" sz="1050" dirty="0"/>
          </a:p>
          <a:p>
            <a:r>
              <a:rPr lang="en-GB" sz="1600" dirty="0"/>
              <a:t>The GL Journal Transactions tab shows journal line details for each entry that matches the report criteria.</a:t>
            </a:r>
          </a:p>
          <a:p>
            <a:endParaRPr lang="en-GB" sz="1600" dirty="0"/>
          </a:p>
        </p:txBody>
      </p:sp>
      <p:sp>
        <p:nvSpPr>
          <p:cNvPr id="11" name="TextBox 10"/>
          <p:cNvSpPr txBox="1"/>
          <p:nvPr/>
        </p:nvSpPr>
        <p:spPr>
          <a:xfrm>
            <a:off x="276162" y="3933056"/>
            <a:ext cx="8429656" cy="2554545"/>
          </a:xfrm>
          <a:prstGeom prst="rect">
            <a:avLst/>
          </a:prstGeom>
          <a:noFill/>
        </p:spPr>
        <p:txBody>
          <a:bodyPr wrap="square" rtlCol="0">
            <a:spAutoFit/>
          </a:bodyPr>
          <a:lstStyle/>
          <a:p>
            <a:r>
              <a:rPr lang="en-GB" sz="1600" dirty="0"/>
              <a:t>The GL Journal Transactions tab includes the following default fields: </a:t>
            </a:r>
          </a:p>
          <a:p>
            <a:pPr marL="285750" lvl="0" indent="-285750">
              <a:buFont typeface="Arial" panose="020B0604020202020204" pitchFamily="34" charset="0"/>
              <a:buChar char="•"/>
            </a:pPr>
            <a:r>
              <a:rPr lang="en-GB" sz="1600" b="1" dirty="0"/>
              <a:t>GL Date</a:t>
            </a:r>
            <a:endParaRPr lang="en-GB" sz="1600" dirty="0"/>
          </a:p>
          <a:p>
            <a:pPr marL="285750" lvl="0" indent="-285750">
              <a:buFont typeface="Arial" panose="020B0604020202020204" pitchFamily="34" charset="0"/>
              <a:buChar char="•"/>
            </a:pPr>
            <a:r>
              <a:rPr lang="en-GB" sz="1600" b="1" dirty="0"/>
              <a:t>Period Name</a:t>
            </a:r>
            <a:endParaRPr lang="en-GB" sz="1600" dirty="0"/>
          </a:p>
          <a:p>
            <a:pPr marL="285750" lvl="0" indent="-285750">
              <a:buFont typeface="Arial" panose="020B0604020202020204" pitchFamily="34" charset="0"/>
              <a:buChar char="•"/>
            </a:pPr>
            <a:r>
              <a:rPr lang="en-GB" sz="1600" b="1" dirty="0"/>
              <a:t>Department Code</a:t>
            </a:r>
            <a:endParaRPr lang="en-GB" sz="1600" dirty="0"/>
          </a:p>
          <a:p>
            <a:pPr marL="285750" lvl="0" indent="-285750">
              <a:buFont typeface="Arial" panose="020B0604020202020204" pitchFamily="34" charset="0"/>
              <a:buChar char="•"/>
            </a:pPr>
            <a:r>
              <a:rPr lang="en-GB" sz="1600" b="1" dirty="0"/>
              <a:t>Cost Centre Code</a:t>
            </a:r>
            <a:endParaRPr lang="en-GB" sz="1600" dirty="0"/>
          </a:p>
          <a:p>
            <a:pPr marL="285750" lvl="0" indent="-285750">
              <a:buFont typeface="Arial" panose="020B0604020202020204" pitchFamily="34" charset="0"/>
              <a:buChar char="•"/>
            </a:pPr>
            <a:r>
              <a:rPr lang="en-GB" sz="1600" b="1" dirty="0"/>
              <a:t>Source of Funds Code</a:t>
            </a:r>
            <a:endParaRPr lang="en-GB" sz="1600" dirty="0"/>
          </a:p>
          <a:p>
            <a:pPr marL="285750" lvl="0" indent="-285750">
              <a:buFont typeface="Arial" panose="020B0604020202020204" pitchFamily="34" charset="0"/>
              <a:buChar char="•"/>
            </a:pPr>
            <a:r>
              <a:rPr lang="en-GB" sz="1600" b="1" dirty="0"/>
              <a:t>Transaction Code</a:t>
            </a:r>
            <a:endParaRPr lang="en-GB" sz="1600" dirty="0"/>
          </a:p>
          <a:p>
            <a:pPr marL="285750" lvl="0" indent="-285750">
              <a:buFont typeface="Arial" panose="020B0604020202020204" pitchFamily="34" charset="0"/>
              <a:buChar char="•"/>
            </a:pPr>
            <a:r>
              <a:rPr lang="en-GB" sz="1600" b="1" dirty="0"/>
              <a:t>Journal Line </a:t>
            </a:r>
            <a:r>
              <a:rPr lang="en-GB" sz="1600" b="1" dirty="0" smtClean="0"/>
              <a:t>Description</a:t>
            </a:r>
          </a:p>
          <a:p>
            <a:pPr marL="285750" lvl="0" indent="-285750">
              <a:buFont typeface="Arial" panose="020B0604020202020204" pitchFamily="34" charset="0"/>
              <a:buChar char="•"/>
            </a:pPr>
            <a:r>
              <a:rPr lang="en-GB" sz="1600" b="1" dirty="0" smtClean="0"/>
              <a:t>Accounted amount</a:t>
            </a:r>
            <a:endParaRPr lang="en-GB" sz="1600" dirty="0"/>
          </a:p>
          <a:p>
            <a:endParaRPr lang="en-GB" sz="1600"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84174" y="2852936"/>
            <a:ext cx="5916017" cy="971029"/>
          </a:xfrm>
          <a:prstGeom prst="rect">
            <a:avLst/>
          </a:prstGeom>
          <a:noFill/>
          <a:ln>
            <a:noFill/>
          </a:ln>
        </p:spPr>
      </p:pic>
    </p:spTree>
    <p:extLst>
      <p:ext uri="{BB962C8B-B14F-4D97-AF65-F5344CB8AC3E}">
        <p14:creationId xmlns:p14="http://schemas.microsoft.com/office/powerpoint/2010/main" val="3587036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Notes1 xmlns="6378f288-58dc-426d-8fc1-bcb1d0648adf" xsi:nil="true"/>
    <DLCPolicyLabelValue xmlns="6378f288-58dc-426d-8fc1-bcb1d0648adf">Version: sp.0.3</DLCPolicyLabelValue>
    <Last_x0020_Published_x0020_to_x0020_Web xmlns="6378f288-58dc-426d-8fc1-bcb1d0648adf" xsi:nil="true"/>
    <Tags xmlns="6378f288-58dc-426d-8fc1-bcb1d0648adf"/>
    <DLCPolicyLabelClientValue xmlns="6378f288-58dc-426d-8fc1-bcb1d0648adf" xsi:nil="true"/>
    <eLearning_x0020_Courses xmlns="6378f288-58dc-426d-8fc1-bcb1d0648adf"/>
    <DLCPolicyLabelLock xmlns="6378f288-58dc-426d-8fc1-bcb1d0648adf" xsi:nil="true"/>
    <Face_x0020_to_x0020_Face_x0020_Courses xmlns="6378f288-58dc-426d-8fc1-bcb1d0648ad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Generic Document</p:Name>
  <p:Description/>
  <p:Statement/>
  <p:PolicyItems>
    <p:PolicyItem featureId="Microsoft.Office.RecordsManagement.PolicyFeatures.PolicyLabel">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literal">Version: sp.</segment>
          <segment type="metadata">_UIVersionString</segment>
        </label>
      </p:CustomData>
    </p:PolicyItem>
  </p:PolicyItems>
</p:Policy>
</file>

<file path=customXml/item4.xml><?xml version="1.0" encoding="utf-8"?>
<?mso-contentType ?>
<spe:Receivers xmlns:spe="http://schemas.microsoft.com/sharepoint/events">
  <Receiver>
    <Name>Policy Label Generator</Name>
    <Type>10001</Type>
    <SequenceNumber>1000</SequenceNumber>
    <Assembly>Microsoft.Office.Policy, Version=12.0.0.0, Culture=neutral, PublicKeyToken=71e9bce111e9429c</Assembly>
    <Class>Microsoft.Office.RecordsManagement.Internal.LabelHandler</Class>
    <Data/>
    <Filter/>
  </Receiver>
  <Receiver>
    <Name>Policy Label Generator</Name>
    <Type>10002</Type>
    <SequenceNumber>1001</SequenceNumber>
    <Assembly>Microsoft.Office.Policy, Version=12.0.0.0, Culture=neutral, PublicKeyToken=71e9bce111e9429c</Assembly>
    <Class>Microsoft.Office.RecordsManagement.Internal.LabelHandler</Class>
    <Data/>
    <Filter/>
  </Receiver>
  <Receiver>
    <Name>Policy Label Generator</Name>
    <Type>10004</Type>
    <SequenceNumber>1002</SequenceNumber>
    <Assembly>Microsoft.Office.Policy, Version=12.0.0.0, Culture=neutral, PublicKeyToken=71e9bce111e9429c</Assembly>
    <Class>Microsoft.Office.RecordsManagement.Internal.LabelHandler</Class>
    <Data/>
    <Filter/>
  </Receiver>
  <Receiver>
    <Name>Policy Label Generator</Name>
    <Type>10006</Type>
    <SequenceNumber>1003</SequenceNumber>
    <Assembly>Microsoft.Office.Policy, Version=12.0.0.0, Culture=neutral, PublicKeyToken=71e9bce111e9429c</Assembly>
    <Class>Microsoft.Office.RecordsManagement.Internal.LabelHandler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Generic Document" ma:contentTypeID="0x010100985110340AA66244A462B408EF45CD22007C5C1E58CE5A654B8192BA6AB887D5E1" ma:contentTypeVersion="28" ma:contentTypeDescription="" ma:contentTypeScope="" ma:versionID="1ea6d2f75337aa5d2b4207dbcd362350">
  <xsd:schema xmlns:xsd="http://www.w3.org/2001/XMLSchema" xmlns:xs="http://www.w3.org/2001/XMLSchema" xmlns:p="http://schemas.microsoft.com/office/2006/metadata/properties" xmlns:ns2="6378f288-58dc-426d-8fc1-bcb1d0648adf" targetNamespace="http://schemas.microsoft.com/office/2006/metadata/properties" ma:root="true" ma:fieldsID="b3d811610c7b62d275ee9f184a294872" ns2:_="">
    <xsd:import namespace="6378f288-58dc-426d-8fc1-bcb1d0648adf"/>
    <xsd:element name="properties">
      <xsd:complexType>
        <xsd:sequence>
          <xsd:element name="documentManagement">
            <xsd:complexType>
              <xsd:all>
                <xsd:element ref="ns2:Notes1" minOccurs="0"/>
                <xsd:element ref="ns2:Tags" minOccurs="0"/>
                <xsd:element ref="ns2:Last_x0020_Published_x0020_to_x0020_Web" minOccurs="0"/>
                <xsd:element ref="ns2:eLearning_x0020_Courses" minOccurs="0"/>
                <xsd:element ref="ns2:DLCPolicyLabelValue" minOccurs="0"/>
                <xsd:element ref="ns2:DLCPolicyLabelClientValue" minOccurs="0"/>
                <xsd:element ref="ns2:DLCPolicyLabelLock" minOccurs="0"/>
                <xsd:element ref="ns2:_dlc_Exempt" minOccurs="0"/>
                <xsd:element ref="ns2:Face_x0020_to_x0020_Face_x0020_Cour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78f288-58dc-426d-8fc1-bcb1d0648adf" elementFormDefault="qualified">
    <xsd:import namespace="http://schemas.microsoft.com/office/2006/documentManagement/types"/>
    <xsd:import namespace="http://schemas.microsoft.com/office/infopath/2007/PartnerControls"/>
    <xsd:element name="Notes1" ma:index="2" nillable="true" ma:displayName="Notes" ma:internalName="Notes1">
      <xsd:simpleType>
        <xsd:restriction base="dms:Note">
          <xsd:maxLength value="255"/>
        </xsd:restriction>
      </xsd:simpleType>
    </xsd:element>
    <xsd:element name="Tags" ma:index="3" nillable="true" ma:displayName="Tags" ma:list="{3ac84039-3c5a-4fae-be3c-3e253d586a8d}" ma:internalName="Tags" ma:showField="Title" ma:web="6378f288-58dc-426d-8fc1-bcb1d0648adf">
      <xsd:complexType>
        <xsd:complexContent>
          <xsd:extension base="dms:MultiChoiceLookup">
            <xsd:sequence>
              <xsd:element name="Value" type="dms:Lookup" maxOccurs="unbounded" minOccurs="0" nillable="true"/>
            </xsd:sequence>
          </xsd:extension>
        </xsd:complexContent>
      </xsd:complexType>
    </xsd:element>
    <xsd:element name="Last_x0020_Published_x0020_to_x0020_Web" ma:index="4" nillable="true" ma:displayName="Last Published to Web" ma:format="DateOnly" ma:internalName="Last_x0020_Published_x0020_to_x0020_Web">
      <xsd:simpleType>
        <xsd:restriction base="dms:DateTime"/>
      </xsd:simpleType>
    </xsd:element>
    <xsd:element name="eLearning_x0020_Courses" ma:index="5" nillable="true" ma:displayName="eLearning Courses" ma:description="Link to related eLearning Courses" ma:list="{2736c4eb-50d5-429d-85e5-aac6568bba84}" ma:internalName="eLearning_x0020_Courses" ma:showField="Title" ma:web="6378f288-58dc-426d-8fc1-bcb1d0648adf">
      <xsd:complexType>
        <xsd:complexContent>
          <xsd:extension base="dms:MultiChoiceLookup">
            <xsd:sequence>
              <xsd:element name="Value" type="dms:Lookup" maxOccurs="unbounded" minOccurs="0" nillable="true"/>
            </xsd:sequence>
          </xsd:extension>
        </xsd:complexContent>
      </xsd:complexType>
    </xsd:element>
    <xsd:element name="DLCPolicyLabelValue" ma:index="12"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3"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4" nillable="true" ma:displayName="Label Locked" ma:description="Indicates whether the label should be updated when item properties are modified." ma:hidden="true" ma:internalName="DLCPolicyLabelLock" ma:readOnly="false">
      <xsd:simpleType>
        <xsd:restriction base="dms:Text"/>
      </xsd:simpleType>
    </xsd:element>
    <xsd:element name="_dlc_Exempt" ma:index="15" nillable="true" ma:displayName="Exempt from Policy" ma:hidden="true" ma:internalName="_dlc_Exempt" ma:readOnly="true">
      <xsd:simpleType>
        <xsd:restriction base="dms:Unknown"/>
      </xsd:simpleType>
    </xsd:element>
    <xsd:element name="Face_x0020_to_x0020_Face_x0020_Courses" ma:index="16" nillable="true" ma:displayName="Face to Face Courses" ma:list="{85918c94-39c9-493a-9544-81c60459f877}" ma:internalName="Face_x0020_to_x0020_Face_x0020_Courses" ma:showField="Title" ma:web="6378f288-58dc-426d-8fc1-bcb1d0648a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77B2C1-F5B6-475A-8452-045CC9669333}">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6378f288-58dc-426d-8fc1-bcb1d0648adf"/>
    <ds:schemaRef ds:uri="http://schemas.microsoft.com/office/2006/metadata/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698F2E5B-80B7-435E-AFC7-C510F3C8EBE2}">
  <ds:schemaRefs>
    <ds:schemaRef ds:uri="http://schemas.microsoft.com/sharepoint/v3/contenttype/forms"/>
  </ds:schemaRefs>
</ds:datastoreItem>
</file>

<file path=customXml/itemProps3.xml><?xml version="1.0" encoding="utf-8"?>
<ds:datastoreItem xmlns:ds="http://schemas.openxmlformats.org/officeDocument/2006/customXml" ds:itemID="{46E73DEC-15E3-4AD0-B661-9CC840229A53}">
  <ds:schemaRefs>
    <ds:schemaRef ds:uri="office.server.policy"/>
  </ds:schemaRefs>
</ds:datastoreItem>
</file>

<file path=customXml/itemProps4.xml><?xml version="1.0" encoding="utf-8"?>
<ds:datastoreItem xmlns:ds="http://schemas.openxmlformats.org/officeDocument/2006/customXml" ds:itemID="{0453AF11-26BD-401C-974D-860401A12791}">
  <ds:schemaRefs>
    <ds:schemaRef ds:uri="http://schemas.microsoft.com/sharepoint/events"/>
  </ds:schemaRefs>
</ds:datastoreItem>
</file>

<file path=customXml/itemProps5.xml><?xml version="1.0" encoding="utf-8"?>
<ds:datastoreItem xmlns:ds="http://schemas.openxmlformats.org/officeDocument/2006/customXml" ds:itemID="{8D9EB358-2201-4040-80FD-BB682A38FD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78f288-58dc-426d-8fc1-bcb1d0648a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1490</TotalTime>
  <Words>2671</Words>
  <Application>Microsoft Office PowerPoint</Application>
  <PresentationFormat>On-screen Show (4:3)</PresentationFormat>
  <Paragraphs>342</Paragraphs>
  <Slides>35</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Symbol</vt:lpstr>
      <vt:lpstr>Times New Roman</vt:lpstr>
      <vt:lpstr>blank</vt:lpstr>
      <vt:lpstr>Chest Allocation (Project Pectus) Methodology and Reporting Changes </vt:lpstr>
      <vt:lpstr>Aim of the changes to Chest Allocation </vt:lpstr>
      <vt:lpstr>Methodology</vt:lpstr>
      <vt:lpstr>Changes for Departments </vt:lpstr>
      <vt:lpstr>Benefits for Departments</vt:lpstr>
      <vt:lpstr>Full picture</vt:lpstr>
      <vt:lpstr>PowerPoint Presentation</vt:lpstr>
      <vt:lpstr>GL Journal Transactions</vt:lpstr>
      <vt:lpstr>GL Journal Transactions – default output</vt:lpstr>
      <vt:lpstr>GL Journal Transactions – parameter screens</vt:lpstr>
      <vt:lpstr>GL Journal Transactions – parameter screens</vt:lpstr>
      <vt:lpstr>GL Journal Transactions – parameter screens</vt:lpstr>
      <vt:lpstr>GL Journal Transactions – parameter screens</vt:lpstr>
      <vt:lpstr>GL Budget to Actual</vt:lpstr>
      <vt:lpstr>How the new report looks (Budget to Actual example)</vt:lpstr>
      <vt:lpstr>GL Budget to Actual – default output</vt:lpstr>
      <vt:lpstr>GL Budget to Actual – parameter screens</vt:lpstr>
      <vt:lpstr>GL Budget to Actual – parameter screens</vt:lpstr>
      <vt:lpstr>GL Budget to Actual – parameter screens</vt:lpstr>
      <vt:lpstr>GL Budget to Actual – parameter screens</vt:lpstr>
      <vt:lpstr>GL Financial Summary</vt:lpstr>
      <vt:lpstr>GL Financial Summary – default output</vt:lpstr>
      <vt:lpstr>GL Financial Summary – default output (17/18)</vt:lpstr>
      <vt:lpstr>GL Financial Summary – output (18/19)</vt:lpstr>
      <vt:lpstr>GL Financial Summary – parameter screens</vt:lpstr>
      <vt:lpstr>GL Financial Summary – parameter screens</vt:lpstr>
      <vt:lpstr>GL Financial Summary – parameter screens</vt:lpstr>
      <vt:lpstr>GL Financial Summary – parameter screens</vt:lpstr>
      <vt:lpstr>Summary of reporting Changes</vt:lpstr>
      <vt:lpstr>PowerPoint Presentation</vt:lpstr>
      <vt:lpstr>Cognos report view</vt:lpstr>
      <vt:lpstr>Cognos report view</vt:lpstr>
      <vt:lpstr>Flexible Cognos reports</vt:lpstr>
      <vt:lpstr>Any questions?</vt:lpstr>
      <vt:lpstr>Project team</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Helen Parker</cp:lastModifiedBy>
  <cp:revision>182</cp:revision>
  <cp:lastPrinted>2011-11-30T08:13:29Z</cp:lastPrinted>
  <dcterms:created xsi:type="dcterms:W3CDTF">2008-03-27T10:29:55Z</dcterms:created>
  <dcterms:modified xsi:type="dcterms:W3CDTF">2018-10-17T13:01:11Z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0x010100985110340AA66244A462B408EF45CD22007C5C1E58CE5A654B8192BA6AB887D5E1</vt:lpwstr>
  </property>
</Properties>
</file>